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8" r:id="rId3"/>
    <p:sldId id="259" r:id="rId4"/>
    <p:sldId id="260" r:id="rId5"/>
    <p:sldId id="262" r:id="rId6"/>
    <p:sldId id="263" r:id="rId7"/>
    <p:sldId id="264" r:id="rId8"/>
    <p:sldId id="266" r:id="rId9"/>
    <p:sldId id="267" r:id="rId10"/>
    <p:sldId id="268" r:id="rId11"/>
    <p:sldId id="269" r:id="rId12"/>
    <p:sldId id="270" r:id="rId13"/>
    <p:sldId id="271" r:id="rId14"/>
    <p:sldId id="272" r:id="rId15"/>
    <p:sldId id="273" r:id="rId16"/>
    <p:sldId id="274" r:id="rId17"/>
    <p:sldId id="276" r:id="rId18"/>
    <p:sldId id="277" r:id="rId19"/>
    <p:sldId id="278" r:id="rId20"/>
    <p:sldId id="279" r:id="rId21"/>
    <p:sldId id="280" r:id="rId22"/>
    <p:sldId id="281" r:id="rId23"/>
    <p:sldId id="282" r:id="rId24"/>
    <p:sldId id="283" r:id="rId25"/>
  </p:sldIdLst>
  <p:sldSz cx="15557500" cy="8763000"/>
  <p:notesSz cx="15557500" cy="8763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372"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6742113" cy="43973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8812213" y="0"/>
            <a:ext cx="6742112" cy="439738"/>
          </a:xfrm>
          <a:prstGeom prst="rect">
            <a:avLst/>
          </a:prstGeom>
        </p:spPr>
        <p:txBody>
          <a:bodyPr vert="horz" lIns="91440" tIns="45720" rIns="91440" bIns="45720" rtlCol="0"/>
          <a:lstStyle>
            <a:lvl1pPr algn="r">
              <a:defRPr sz="1200"/>
            </a:lvl1pPr>
          </a:lstStyle>
          <a:p>
            <a:fld id="{4441BF1D-0945-4C33-9D12-21E6AEEC0FF2}" type="datetimeFigureOut">
              <a:rPr lang="ko-KR" altLang="en-US" smtClean="0"/>
              <a:t>2024-12-31</a:t>
            </a:fld>
            <a:endParaRPr lang="ko-KR" altLang="en-US"/>
          </a:p>
        </p:txBody>
      </p:sp>
      <p:sp>
        <p:nvSpPr>
          <p:cNvPr id="4" name="슬라이드 이미지 개체 틀 3"/>
          <p:cNvSpPr>
            <a:spLocks noGrp="1" noRot="1" noChangeAspect="1"/>
          </p:cNvSpPr>
          <p:nvPr>
            <p:ph type="sldImg" idx="2"/>
          </p:nvPr>
        </p:nvSpPr>
        <p:spPr>
          <a:xfrm>
            <a:off x="5153025" y="1095375"/>
            <a:ext cx="5251450" cy="2957513"/>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555750" y="4217988"/>
            <a:ext cx="12446000" cy="3449637"/>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323263"/>
            <a:ext cx="6742113" cy="43973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8812213" y="8323263"/>
            <a:ext cx="6742112" cy="439737"/>
          </a:xfrm>
          <a:prstGeom prst="rect">
            <a:avLst/>
          </a:prstGeom>
        </p:spPr>
        <p:txBody>
          <a:bodyPr vert="horz" lIns="91440" tIns="45720" rIns="91440" bIns="45720" rtlCol="0" anchor="b"/>
          <a:lstStyle>
            <a:lvl1pPr algn="r">
              <a:defRPr sz="1200"/>
            </a:lvl1pPr>
          </a:lstStyle>
          <a:p>
            <a:fld id="{D772B79F-BCA3-4FDC-B5CA-828D7E733053}" type="slidenum">
              <a:rPr lang="ko-KR" altLang="en-US" smtClean="0"/>
              <a:t>‹#›</a:t>
            </a:fld>
            <a:endParaRPr lang="ko-KR" altLang="en-US"/>
          </a:p>
        </p:txBody>
      </p:sp>
    </p:spTree>
    <p:extLst>
      <p:ext uri="{BB962C8B-B14F-4D97-AF65-F5344CB8AC3E}">
        <p14:creationId xmlns:p14="http://schemas.microsoft.com/office/powerpoint/2010/main" val="274059629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78589" y="-98674"/>
            <a:ext cx="13784580" cy="2183130"/>
          </a:xfrm>
          <a:prstGeom prst="rect">
            <a:avLst/>
          </a:prstGeom>
        </p:spPr>
        <p:txBody>
          <a:bodyPr wrap="square" lIns="0" tIns="0" rIns="0" bIns="0">
            <a:spAutoFit/>
          </a:bodyPr>
          <a:lstStyle>
            <a:lvl1pPr>
              <a:defRPr sz="4500" b="1" i="0">
                <a:solidFill>
                  <a:srgbClr val="04182D"/>
                </a:solidFill>
                <a:latin typeface="Tahoma"/>
                <a:cs typeface="Tahoma"/>
              </a:defRPr>
            </a:lvl1pPr>
          </a:lstStyle>
          <a:p>
            <a:endParaRPr/>
          </a:p>
        </p:txBody>
      </p:sp>
      <p:sp>
        <p:nvSpPr>
          <p:cNvPr id="3" name="Holder 3"/>
          <p:cNvSpPr>
            <a:spLocks noGrp="1"/>
          </p:cNvSpPr>
          <p:nvPr>
            <p:ph type="subTitle" idx="4"/>
          </p:nvPr>
        </p:nvSpPr>
        <p:spPr>
          <a:xfrm>
            <a:off x="2333625" y="4907280"/>
            <a:ext cx="10890250" cy="2190750"/>
          </a:xfrm>
          <a:prstGeom prst="rect">
            <a:avLst/>
          </a:prstGeom>
        </p:spPr>
        <p:txBody>
          <a:bodyPr wrap="square" lIns="0" tIns="0" rIns="0" bIns="0">
            <a:spAutoFit/>
          </a:bodyPr>
          <a:lstStyle>
            <a:lvl1pPr>
              <a:defRPr sz="6450" b="1" i="0">
                <a:solidFill>
                  <a:srgbClr val="04182D"/>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2250" b="1" i="0">
                <a:solidFill>
                  <a:srgbClr val="04182D"/>
                </a:solidFill>
                <a:latin typeface="Tahoma"/>
                <a:cs typeface="Tahoma"/>
              </a:defRPr>
            </a:lvl1pPr>
          </a:lstStyle>
          <a:p>
            <a:pPr marL="12700">
              <a:lnSpc>
                <a:spcPct val="100000"/>
              </a:lnSpc>
              <a:spcBef>
                <a:spcPts val="15"/>
              </a:spcBef>
            </a:pPr>
            <a:r>
              <a:rPr spc="-25" dirty="0"/>
              <a:t>MACHINE</a:t>
            </a:r>
            <a:r>
              <a:rPr spc="-155" dirty="0"/>
              <a:t> </a:t>
            </a:r>
            <a:r>
              <a:rPr spc="-90" dirty="0"/>
              <a:t>LEARNING</a:t>
            </a:r>
            <a:r>
              <a:rPr spc="-50" dirty="0"/>
              <a:t> </a:t>
            </a:r>
            <a:r>
              <a:rPr spc="-195" dirty="0"/>
              <a:t>WITH</a:t>
            </a:r>
            <a:r>
              <a:rPr spc="-5" dirty="0"/>
              <a:t> </a:t>
            </a:r>
            <a:r>
              <a:rPr spc="-105" dirty="0"/>
              <a:t>TREE-</a:t>
            </a:r>
            <a:r>
              <a:rPr spc="-20" dirty="0"/>
              <a:t>BASED</a:t>
            </a:r>
            <a:r>
              <a:rPr spc="-55" dirty="0"/>
              <a:t> </a:t>
            </a:r>
            <a:r>
              <a:rPr dirty="0"/>
              <a:t>MODELS</a:t>
            </a:r>
            <a:r>
              <a:rPr spc="-55" dirty="0"/>
              <a:t> </a:t>
            </a:r>
            <a:r>
              <a:rPr spc="-260" dirty="0"/>
              <a:t>IN</a:t>
            </a:r>
            <a:r>
              <a:rPr dirty="0"/>
              <a:t> </a:t>
            </a:r>
            <a:r>
              <a:rPr spc="-10" dirty="0"/>
              <a:t>PYTHON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A64011-0BD0-45FC-98BA-CCFDFB5F5A60}" type="datetime1">
              <a:rPr lang="en-US" altLang="ko-KR" smtClean="0"/>
              <a:t>12/31/2024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1" i="0">
                <a:solidFill>
                  <a:srgbClr val="04182D"/>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6450" b="1" i="0">
                <a:solidFill>
                  <a:srgbClr val="04182D"/>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2250" b="1" i="0">
                <a:solidFill>
                  <a:srgbClr val="04182D"/>
                </a:solidFill>
                <a:latin typeface="Tahoma"/>
                <a:cs typeface="Tahoma"/>
              </a:defRPr>
            </a:lvl1pPr>
          </a:lstStyle>
          <a:p>
            <a:pPr marL="12700">
              <a:lnSpc>
                <a:spcPct val="100000"/>
              </a:lnSpc>
              <a:spcBef>
                <a:spcPts val="15"/>
              </a:spcBef>
            </a:pPr>
            <a:r>
              <a:rPr spc="-25" dirty="0"/>
              <a:t>MACHINE</a:t>
            </a:r>
            <a:r>
              <a:rPr spc="-155" dirty="0"/>
              <a:t> </a:t>
            </a:r>
            <a:r>
              <a:rPr spc="-90" dirty="0"/>
              <a:t>LEARNING</a:t>
            </a:r>
            <a:r>
              <a:rPr spc="-50" dirty="0"/>
              <a:t> </a:t>
            </a:r>
            <a:r>
              <a:rPr spc="-195" dirty="0"/>
              <a:t>WITH</a:t>
            </a:r>
            <a:r>
              <a:rPr spc="-5" dirty="0"/>
              <a:t> </a:t>
            </a:r>
            <a:r>
              <a:rPr spc="-105" dirty="0"/>
              <a:t>TREE-</a:t>
            </a:r>
            <a:r>
              <a:rPr spc="-20" dirty="0"/>
              <a:t>BASED</a:t>
            </a:r>
            <a:r>
              <a:rPr spc="-55" dirty="0"/>
              <a:t> </a:t>
            </a:r>
            <a:r>
              <a:rPr dirty="0"/>
              <a:t>MODELS</a:t>
            </a:r>
            <a:r>
              <a:rPr spc="-55" dirty="0"/>
              <a:t> </a:t>
            </a:r>
            <a:r>
              <a:rPr spc="-260" dirty="0"/>
              <a:t>IN</a:t>
            </a:r>
            <a:r>
              <a:rPr dirty="0"/>
              <a:t> </a:t>
            </a:r>
            <a:r>
              <a:rPr spc="-10" dirty="0"/>
              <a:t>PYTHON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D47F690-9516-4B89-8BD9-634E3E4CD803}" type="datetime1">
              <a:rPr lang="en-US" altLang="ko-KR" smtClean="0"/>
              <a:t>12/31/2024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1" i="0">
                <a:solidFill>
                  <a:srgbClr val="04182D"/>
                </a:solidFill>
                <a:latin typeface="Tahoma"/>
                <a:cs typeface="Tahoma"/>
              </a:defRPr>
            </a:lvl1pPr>
          </a:lstStyle>
          <a:p>
            <a:endParaRPr/>
          </a:p>
        </p:txBody>
      </p:sp>
      <p:sp>
        <p:nvSpPr>
          <p:cNvPr id="3" name="Holder 3"/>
          <p:cNvSpPr>
            <a:spLocks noGrp="1"/>
          </p:cNvSpPr>
          <p:nvPr>
            <p:ph sz="half" idx="2"/>
          </p:nvPr>
        </p:nvSpPr>
        <p:spPr>
          <a:xfrm>
            <a:off x="777875" y="2015490"/>
            <a:ext cx="6767512" cy="57835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12112" y="2015490"/>
            <a:ext cx="6767512" cy="57835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250" b="1" i="0">
                <a:solidFill>
                  <a:srgbClr val="04182D"/>
                </a:solidFill>
                <a:latin typeface="Tahoma"/>
                <a:cs typeface="Tahoma"/>
              </a:defRPr>
            </a:lvl1pPr>
          </a:lstStyle>
          <a:p>
            <a:pPr marL="12700">
              <a:lnSpc>
                <a:spcPct val="100000"/>
              </a:lnSpc>
              <a:spcBef>
                <a:spcPts val="15"/>
              </a:spcBef>
            </a:pPr>
            <a:r>
              <a:rPr spc="-25" dirty="0"/>
              <a:t>MACHINE</a:t>
            </a:r>
            <a:r>
              <a:rPr spc="-155" dirty="0"/>
              <a:t> </a:t>
            </a:r>
            <a:r>
              <a:rPr spc="-90" dirty="0"/>
              <a:t>LEARNING</a:t>
            </a:r>
            <a:r>
              <a:rPr spc="-50" dirty="0"/>
              <a:t> </a:t>
            </a:r>
            <a:r>
              <a:rPr spc="-195" dirty="0"/>
              <a:t>WITH</a:t>
            </a:r>
            <a:r>
              <a:rPr spc="-5" dirty="0"/>
              <a:t> </a:t>
            </a:r>
            <a:r>
              <a:rPr spc="-105" dirty="0"/>
              <a:t>TREE-</a:t>
            </a:r>
            <a:r>
              <a:rPr spc="-20" dirty="0"/>
              <a:t>BASED</a:t>
            </a:r>
            <a:r>
              <a:rPr spc="-55" dirty="0"/>
              <a:t> </a:t>
            </a:r>
            <a:r>
              <a:rPr dirty="0"/>
              <a:t>MODELS</a:t>
            </a:r>
            <a:r>
              <a:rPr spc="-55" dirty="0"/>
              <a:t> </a:t>
            </a:r>
            <a:r>
              <a:rPr spc="-260" dirty="0"/>
              <a:t>IN</a:t>
            </a:r>
            <a:r>
              <a:rPr dirty="0"/>
              <a:t> </a:t>
            </a:r>
            <a:r>
              <a:rPr spc="-10" dirty="0"/>
              <a:t>PYTHON</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22B0987D-85AA-4024-BA46-2F4F757C8CF5}" type="datetime1">
              <a:rPr lang="en-US" altLang="ko-KR" smtClean="0"/>
              <a:t>12/31/2024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1" i="0">
                <a:solidFill>
                  <a:srgbClr val="04182D"/>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2250" b="1" i="0">
                <a:solidFill>
                  <a:srgbClr val="04182D"/>
                </a:solidFill>
                <a:latin typeface="Tahoma"/>
                <a:cs typeface="Tahoma"/>
              </a:defRPr>
            </a:lvl1pPr>
          </a:lstStyle>
          <a:p>
            <a:pPr marL="12700">
              <a:lnSpc>
                <a:spcPct val="100000"/>
              </a:lnSpc>
              <a:spcBef>
                <a:spcPts val="15"/>
              </a:spcBef>
            </a:pPr>
            <a:r>
              <a:rPr spc="-25" dirty="0"/>
              <a:t>MACHINE</a:t>
            </a:r>
            <a:r>
              <a:rPr spc="-155" dirty="0"/>
              <a:t> </a:t>
            </a:r>
            <a:r>
              <a:rPr spc="-90" dirty="0"/>
              <a:t>LEARNING</a:t>
            </a:r>
            <a:r>
              <a:rPr spc="-50" dirty="0"/>
              <a:t> </a:t>
            </a:r>
            <a:r>
              <a:rPr spc="-195" dirty="0"/>
              <a:t>WITH</a:t>
            </a:r>
            <a:r>
              <a:rPr spc="-5" dirty="0"/>
              <a:t> </a:t>
            </a:r>
            <a:r>
              <a:rPr spc="-105" dirty="0"/>
              <a:t>TREE-</a:t>
            </a:r>
            <a:r>
              <a:rPr spc="-20" dirty="0"/>
              <a:t>BASED</a:t>
            </a:r>
            <a:r>
              <a:rPr spc="-55" dirty="0"/>
              <a:t> </a:t>
            </a:r>
            <a:r>
              <a:rPr dirty="0"/>
              <a:t>MODELS</a:t>
            </a:r>
            <a:r>
              <a:rPr spc="-55" dirty="0"/>
              <a:t> </a:t>
            </a:r>
            <a:r>
              <a:rPr spc="-260" dirty="0"/>
              <a:t>IN</a:t>
            </a:r>
            <a:r>
              <a:rPr dirty="0"/>
              <a:t> </a:t>
            </a:r>
            <a:r>
              <a:rPr spc="-10" dirty="0"/>
              <a:t>PYTHON</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6E51FE6D-0A1B-4FFF-96E1-7F77B8BB4EF9}" type="datetime1">
              <a:rPr lang="en-US" altLang="ko-KR" smtClean="0"/>
              <a:t>12/31/2024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8024381"/>
            <a:ext cx="15557500" cy="20955"/>
          </a:xfrm>
          <a:custGeom>
            <a:avLst/>
            <a:gdLst/>
            <a:ahLst/>
            <a:cxnLst/>
            <a:rect l="l" t="t" r="r" b="b"/>
            <a:pathLst>
              <a:path w="15557500" h="20954">
                <a:moveTo>
                  <a:pt x="15557498" y="20470"/>
                </a:moveTo>
                <a:lnTo>
                  <a:pt x="0" y="20470"/>
                </a:lnTo>
                <a:lnTo>
                  <a:pt x="0" y="0"/>
                </a:lnTo>
                <a:lnTo>
                  <a:pt x="15557498" y="0"/>
                </a:lnTo>
                <a:lnTo>
                  <a:pt x="15557498" y="20470"/>
                </a:lnTo>
                <a:close/>
              </a:path>
            </a:pathLst>
          </a:custGeom>
          <a:solidFill>
            <a:srgbClr val="E4E1D9"/>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491289" y="327514"/>
            <a:ext cx="14574918" cy="6714288"/>
          </a:xfrm>
          <a:prstGeom prst="rect">
            <a:avLst/>
          </a:prstGeom>
        </p:spPr>
      </p:pic>
      <p:sp>
        <p:nvSpPr>
          <p:cNvPr id="2" name="Holder 2"/>
          <p:cNvSpPr>
            <a:spLocks noGrp="1"/>
          </p:cNvSpPr>
          <p:nvPr>
            <p:ph type="ftr" sz="quarter" idx="5"/>
          </p:nvPr>
        </p:nvSpPr>
        <p:spPr/>
        <p:txBody>
          <a:bodyPr lIns="0" tIns="0" rIns="0" bIns="0"/>
          <a:lstStyle>
            <a:lvl1pPr>
              <a:defRPr sz="2250" b="1" i="0">
                <a:solidFill>
                  <a:srgbClr val="04182D"/>
                </a:solidFill>
                <a:latin typeface="Tahoma"/>
                <a:cs typeface="Tahoma"/>
              </a:defRPr>
            </a:lvl1pPr>
          </a:lstStyle>
          <a:p>
            <a:pPr marL="12700">
              <a:lnSpc>
                <a:spcPct val="100000"/>
              </a:lnSpc>
              <a:spcBef>
                <a:spcPts val="15"/>
              </a:spcBef>
            </a:pPr>
            <a:r>
              <a:rPr spc="-25" dirty="0"/>
              <a:t>MACHINE</a:t>
            </a:r>
            <a:r>
              <a:rPr spc="-155" dirty="0"/>
              <a:t> </a:t>
            </a:r>
            <a:r>
              <a:rPr spc="-90" dirty="0"/>
              <a:t>LEARNING</a:t>
            </a:r>
            <a:r>
              <a:rPr spc="-50" dirty="0"/>
              <a:t> </a:t>
            </a:r>
            <a:r>
              <a:rPr spc="-195" dirty="0"/>
              <a:t>WITH</a:t>
            </a:r>
            <a:r>
              <a:rPr spc="-5" dirty="0"/>
              <a:t> </a:t>
            </a:r>
            <a:r>
              <a:rPr spc="-105" dirty="0"/>
              <a:t>TREE-</a:t>
            </a:r>
            <a:r>
              <a:rPr spc="-20" dirty="0"/>
              <a:t>BASED</a:t>
            </a:r>
            <a:r>
              <a:rPr spc="-55" dirty="0"/>
              <a:t> </a:t>
            </a:r>
            <a:r>
              <a:rPr dirty="0"/>
              <a:t>MODELS</a:t>
            </a:r>
            <a:r>
              <a:rPr spc="-55" dirty="0"/>
              <a:t> </a:t>
            </a:r>
            <a:r>
              <a:rPr spc="-260" dirty="0"/>
              <a:t>IN</a:t>
            </a:r>
            <a:r>
              <a:rPr dirty="0"/>
              <a:t> </a:t>
            </a:r>
            <a:r>
              <a:rPr spc="-10" dirty="0"/>
              <a:t>PYTHON</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6DE79F40-9C3F-431A-A398-C5FAA3882E21}" type="datetime1">
              <a:rPr lang="en-US" altLang="ko-KR" smtClean="0"/>
              <a:t>12/31/2024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8024393"/>
            <a:ext cx="15557500" cy="20955"/>
          </a:xfrm>
          <a:custGeom>
            <a:avLst/>
            <a:gdLst/>
            <a:ahLst/>
            <a:cxnLst/>
            <a:rect l="l" t="t" r="r" b="b"/>
            <a:pathLst>
              <a:path w="15557500" h="20954">
                <a:moveTo>
                  <a:pt x="15557498" y="20470"/>
                </a:moveTo>
                <a:lnTo>
                  <a:pt x="0" y="20470"/>
                </a:lnTo>
                <a:lnTo>
                  <a:pt x="0" y="0"/>
                </a:lnTo>
                <a:lnTo>
                  <a:pt x="15557498" y="0"/>
                </a:lnTo>
                <a:lnTo>
                  <a:pt x="15557498" y="20470"/>
                </a:lnTo>
                <a:close/>
              </a:path>
            </a:pathLst>
          </a:custGeom>
          <a:solidFill>
            <a:srgbClr val="E4E1D9"/>
          </a:solidFill>
        </p:spPr>
        <p:txBody>
          <a:bodyPr wrap="square" lIns="0" tIns="0" rIns="0" bIns="0" rtlCol="0"/>
          <a:lstStyle/>
          <a:p>
            <a:endParaRPr/>
          </a:p>
        </p:txBody>
      </p:sp>
      <p:sp>
        <p:nvSpPr>
          <p:cNvPr id="2" name="Holder 2"/>
          <p:cNvSpPr>
            <a:spLocks noGrp="1"/>
          </p:cNvSpPr>
          <p:nvPr>
            <p:ph type="title"/>
          </p:nvPr>
        </p:nvSpPr>
        <p:spPr>
          <a:xfrm>
            <a:off x="478589" y="273879"/>
            <a:ext cx="10708640" cy="713740"/>
          </a:xfrm>
          <a:prstGeom prst="rect">
            <a:avLst/>
          </a:prstGeom>
        </p:spPr>
        <p:txBody>
          <a:bodyPr wrap="square" lIns="0" tIns="0" rIns="0" bIns="0">
            <a:spAutoFit/>
          </a:bodyPr>
          <a:lstStyle>
            <a:lvl1pPr>
              <a:defRPr sz="4500" b="1" i="0">
                <a:solidFill>
                  <a:srgbClr val="04182D"/>
                </a:solidFill>
                <a:latin typeface="Tahoma"/>
                <a:cs typeface="Tahoma"/>
              </a:defRPr>
            </a:lvl1pPr>
          </a:lstStyle>
          <a:p>
            <a:endParaRPr/>
          </a:p>
        </p:txBody>
      </p:sp>
      <p:sp>
        <p:nvSpPr>
          <p:cNvPr id="3" name="Holder 3"/>
          <p:cNvSpPr>
            <a:spLocks noGrp="1"/>
          </p:cNvSpPr>
          <p:nvPr>
            <p:ph type="body" idx="1"/>
          </p:nvPr>
        </p:nvSpPr>
        <p:spPr>
          <a:xfrm>
            <a:off x="2517312" y="2157161"/>
            <a:ext cx="10481945" cy="2334895"/>
          </a:xfrm>
          <a:prstGeom prst="rect">
            <a:avLst/>
          </a:prstGeom>
        </p:spPr>
        <p:txBody>
          <a:bodyPr wrap="square" lIns="0" tIns="0" rIns="0" bIns="0">
            <a:spAutoFit/>
          </a:bodyPr>
          <a:lstStyle>
            <a:lvl1pPr>
              <a:defRPr sz="6450" b="1" i="0">
                <a:solidFill>
                  <a:srgbClr val="04182D"/>
                </a:solidFill>
                <a:latin typeface="Tahoma"/>
                <a:cs typeface="Tahoma"/>
              </a:defRPr>
            </a:lvl1pPr>
          </a:lstStyle>
          <a:p>
            <a:endParaRPr/>
          </a:p>
        </p:txBody>
      </p:sp>
      <p:sp>
        <p:nvSpPr>
          <p:cNvPr id="4" name="Holder 4"/>
          <p:cNvSpPr>
            <a:spLocks noGrp="1"/>
          </p:cNvSpPr>
          <p:nvPr>
            <p:ph type="ftr" sz="quarter" idx="5"/>
          </p:nvPr>
        </p:nvSpPr>
        <p:spPr>
          <a:xfrm>
            <a:off x="6725897" y="8207389"/>
            <a:ext cx="8516619" cy="371475"/>
          </a:xfrm>
          <a:prstGeom prst="rect">
            <a:avLst/>
          </a:prstGeom>
        </p:spPr>
        <p:txBody>
          <a:bodyPr wrap="square" lIns="0" tIns="0" rIns="0" bIns="0">
            <a:spAutoFit/>
          </a:bodyPr>
          <a:lstStyle>
            <a:lvl1pPr>
              <a:defRPr sz="2250" b="1" i="0">
                <a:solidFill>
                  <a:srgbClr val="04182D"/>
                </a:solidFill>
                <a:latin typeface="Tahoma"/>
                <a:cs typeface="Tahoma"/>
              </a:defRPr>
            </a:lvl1pPr>
          </a:lstStyle>
          <a:p>
            <a:pPr marL="12700">
              <a:lnSpc>
                <a:spcPct val="100000"/>
              </a:lnSpc>
              <a:spcBef>
                <a:spcPts val="15"/>
              </a:spcBef>
            </a:pPr>
            <a:r>
              <a:rPr spc="-25" dirty="0"/>
              <a:t>MACHINE</a:t>
            </a:r>
            <a:r>
              <a:rPr spc="-155" dirty="0"/>
              <a:t> </a:t>
            </a:r>
            <a:r>
              <a:rPr spc="-90" dirty="0"/>
              <a:t>LEARNING</a:t>
            </a:r>
            <a:r>
              <a:rPr spc="-50" dirty="0"/>
              <a:t> </a:t>
            </a:r>
            <a:r>
              <a:rPr spc="-195" dirty="0"/>
              <a:t>WITH</a:t>
            </a:r>
            <a:r>
              <a:rPr spc="-5" dirty="0"/>
              <a:t> </a:t>
            </a:r>
            <a:r>
              <a:rPr spc="-105" dirty="0"/>
              <a:t>TREE-</a:t>
            </a:r>
            <a:r>
              <a:rPr spc="-20" dirty="0"/>
              <a:t>BASED</a:t>
            </a:r>
            <a:r>
              <a:rPr spc="-55" dirty="0"/>
              <a:t> </a:t>
            </a:r>
            <a:r>
              <a:rPr dirty="0"/>
              <a:t>MODELS</a:t>
            </a:r>
            <a:r>
              <a:rPr spc="-55" dirty="0"/>
              <a:t> </a:t>
            </a:r>
            <a:r>
              <a:rPr spc="-260" dirty="0"/>
              <a:t>IN</a:t>
            </a:r>
            <a:r>
              <a:rPr dirty="0"/>
              <a:t> </a:t>
            </a:r>
            <a:r>
              <a:rPr spc="-10" dirty="0"/>
              <a:t>PYTHON</a:t>
            </a:r>
          </a:p>
        </p:txBody>
      </p:sp>
      <p:sp>
        <p:nvSpPr>
          <p:cNvPr id="5" name="Holder 5"/>
          <p:cNvSpPr>
            <a:spLocks noGrp="1"/>
          </p:cNvSpPr>
          <p:nvPr>
            <p:ph type="dt" sz="half" idx="6"/>
          </p:nvPr>
        </p:nvSpPr>
        <p:spPr>
          <a:xfrm>
            <a:off x="777875" y="8149590"/>
            <a:ext cx="3578225" cy="438150"/>
          </a:xfrm>
          <a:prstGeom prst="rect">
            <a:avLst/>
          </a:prstGeom>
        </p:spPr>
        <p:txBody>
          <a:bodyPr wrap="square" lIns="0" tIns="0" rIns="0" bIns="0">
            <a:spAutoFit/>
          </a:bodyPr>
          <a:lstStyle>
            <a:lvl1pPr algn="l">
              <a:defRPr>
                <a:solidFill>
                  <a:schemeClr val="tx1">
                    <a:tint val="75000"/>
                  </a:schemeClr>
                </a:solidFill>
              </a:defRPr>
            </a:lvl1pPr>
          </a:lstStyle>
          <a:p>
            <a:fld id="{DD51FFBD-E91E-4BC7-AC2D-8CEABE831315}" type="datetime1">
              <a:rPr lang="en-US" altLang="ko-KR" smtClean="0"/>
              <a:t>12/31/2024</a:t>
            </a:fld>
            <a:endParaRPr lang="en-US"/>
          </a:p>
        </p:txBody>
      </p:sp>
      <p:sp>
        <p:nvSpPr>
          <p:cNvPr id="6" name="Holder 6"/>
          <p:cNvSpPr>
            <a:spLocks noGrp="1"/>
          </p:cNvSpPr>
          <p:nvPr>
            <p:ph type="sldNum" sz="quarter" idx="7"/>
          </p:nvPr>
        </p:nvSpPr>
        <p:spPr>
          <a:xfrm>
            <a:off x="11201400" y="8149590"/>
            <a:ext cx="3578225" cy="4381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43510" rIns="0" bIns="0" rtlCol="0">
            <a:spAutoFit/>
          </a:bodyPr>
          <a:lstStyle/>
          <a:p>
            <a:pPr marL="2127885" marR="2059305" algn="ctr">
              <a:lnSpc>
                <a:spcPts val="6770"/>
              </a:lnSpc>
              <a:spcBef>
                <a:spcPts val="1130"/>
              </a:spcBef>
            </a:pPr>
            <a:r>
              <a:rPr spc="-390" dirty="0"/>
              <a:t>Decision-</a:t>
            </a:r>
            <a:r>
              <a:rPr spc="-685" dirty="0"/>
              <a:t>T</a:t>
            </a:r>
            <a:r>
              <a:rPr spc="-470" dirty="0"/>
              <a:t>r</a:t>
            </a:r>
            <a:r>
              <a:rPr spc="-340" dirty="0"/>
              <a:t>e</a:t>
            </a:r>
            <a:r>
              <a:rPr spc="-165" dirty="0"/>
              <a:t>e</a:t>
            </a:r>
            <a:r>
              <a:rPr spc="-270" dirty="0"/>
              <a:t> </a:t>
            </a:r>
            <a:r>
              <a:rPr spc="-370" dirty="0"/>
              <a:t>for </a:t>
            </a:r>
            <a:r>
              <a:rPr spc="-290" dirty="0"/>
              <a:t>Classification</a:t>
            </a:r>
          </a:p>
          <a:p>
            <a:pPr algn="ctr">
              <a:lnSpc>
                <a:spcPct val="100000"/>
              </a:lnSpc>
              <a:spcBef>
                <a:spcPts val="910"/>
              </a:spcBef>
              <a:tabLst>
                <a:tab pos="1779270" algn="l"/>
                <a:tab pos="3679825" algn="l"/>
                <a:tab pos="4699635" algn="l"/>
                <a:tab pos="6979920" algn="l"/>
                <a:tab pos="8555990" algn="l"/>
                <a:tab pos="9057640" algn="l"/>
              </a:tabLst>
            </a:pPr>
            <a:r>
              <a:rPr sz="2250" spc="60" dirty="0"/>
              <a:t>M</a:t>
            </a:r>
            <a:r>
              <a:rPr sz="2250" spc="-335" dirty="0"/>
              <a:t> </a:t>
            </a:r>
            <a:r>
              <a:rPr sz="2250" spc="270" dirty="0"/>
              <a:t>AC</a:t>
            </a:r>
            <a:r>
              <a:rPr sz="2250" spc="-335" dirty="0"/>
              <a:t> </a:t>
            </a:r>
            <a:r>
              <a:rPr sz="2250" spc="-60" dirty="0"/>
              <a:t>H</a:t>
            </a:r>
            <a:r>
              <a:rPr sz="2250" spc="-335" dirty="0"/>
              <a:t> </a:t>
            </a:r>
            <a:r>
              <a:rPr sz="2250" spc="-470" dirty="0"/>
              <a:t>I</a:t>
            </a:r>
            <a:r>
              <a:rPr sz="2250" spc="-335" dirty="0"/>
              <a:t> </a:t>
            </a:r>
            <a:r>
              <a:rPr sz="2250" spc="-60" dirty="0"/>
              <a:t>N</a:t>
            </a:r>
            <a:r>
              <a:rPr sz="2250" spc="-335" dirty="0"/>
              <a:t> </a:t>
            </a:r>
            <a:r>
              <a:rPr sz="2250" spc="-50" dirty="0"/>
              <a:t>E</a:t>
            </a:r>
            <a:r>
              <a:rPr sz="2250" dirty="0"/>
              <a:t>	</a:t>
            </a:r>
            <a:r>
              <a:rPr sz="2250" spc="-100" dirty="0"/>
              <a:t>L</a:t>
            </a:r>
            <a:r>
              <a:rPr sz="2250" spc="-335" dirty="0"/>
              <a:t> </a:t>
            </a:r>
            <a:r>
              <a:rPr sz="2250" dirty="0"/>
              <a:t>E</a:t>
            </a:r>
            <a:r>
              <a:rPr sz="2250" spc="-330" dirty="0"/>
              <a:t> </a:t>
            </a:r>
            <a:r>
              <a:rPr sz="2250" spc="60" dirty="0"/>
              <a:t>A</a:t>
            </a:r>
            <a:r>
              <a:rPr sz="2250" spc="-335" dirty="0"/>
              <a:t> </a:t>
            </a:r>
            <a:r>
              <a:rPr sz="2250" spc="-254" dirty="0"/>
              <a:t>R</a:t>
            </a:r>
            <a:r>
              <a:rPr sz="2250" spc="-330" dirty="0"/>
              <a:t> </a:t>
            </a:r>
            <a:r>
              <a:rPr sz="2250" spc="-60" dirty="0"/>
              <a:t>N</a:t>
            </a:r>
            <a:r>
              <a:rPr sz="2250" spc="-335" dirty="0"/>
              <a:t> </a:t>
            </a:r>
            <a:r>
              <a:rPr sz="2250" spc="-470" dirty="0"/>
              <a:t>I</a:t>
            </a:r>
            <a:r>
              <a:rPr sz="2250" spc="-330" dirty="0"/>
              <a:t> </a:t>
            </a:r>
            <a:r>
              <a:rPr sz="2250" spc="-60" dirty="0"/>
              <a:t>N</a:t>
            </a:r>
            <a:r>
              <a:rPr sz="2250" spc="-335" dirty="0"/>
              <a:t> </a:t>
            </a:r>
            <a:r>
              <a:rPr sz="2250" spc="30" dirty="0"/>
              <a:t>G</a:t>
            </a:r>
            <a:r>
              <a:rPr sz="2250" dirty="0"/>
              <a:t>	</a:t>
            </a:r>
            <a:r>
              <a:rPr sz="2250" spc="-170" dirty="0"/>
              <a:t>W</a:t>
            </a:r>
            <a:r>
              <a:rPr sz="2250" spc="-335" dirty="0"/>
              <a:t> </a:t>
            </a:r>
            <a:r>
              <a:rPr sz="2250" spc="-470" dirty="0"/>
              <a:t>I</a:t>
            </a:r>
            <a:r>
              <a:rPr sz="2250" spc="-335" dirty="0"/>
              <a:t> </a:t>
            </a:r>
            <a:r>
              <a:rPr sz="2250" spc="-90" dirty="0"/>
              <a:t>T</a:t>
            </a:r>
            <a:r>
              <a:rPr sz="2250" spc="-335" dirty="0"/>
              <a:t> </a:t>
            </a:r>
            <a:r>
              <a:rPr sz="2250" spc="-50" dirty="0"/>
              <a:t>H</a:t>
            </a:r>
            <a:r>
              <a:rPr sz="2250" dirty="0"/>
              <a:t>	</a:t>
            </a:r>
            <a:r>
              <a:rPr sz="2250" spc="-90" dirty="0"/>
              <a:t>T</a:t>
            </a:r>
            <a:r>
              <a:rPr sz="2250" spc="-335" dirty="0"/>
              <a:t> </a:t>
            </a:r>
            <a:r>
              <a:rPr sz="2250" spc="-254" dirty="0"/>
              <a:t>R</a:t>
            </a:r>
            <a:r>
              <a:rPr sz="2250" spc="-330" dirty="0"/>
              <a:t> </a:t>
            </a:r>
            <a:r>
              <a:rPr sz="2250" dirty="0"/>
              <a:t>E</a:t>
            </a:r>
            <a:r>
              <a:rPr sz="2250" spc="-330" dirty="0"/>
              <a:t> </a:t>
            </a:r>
            <a:r>
              <a:rPr sz="2250" dirty="0"/>
              <a:t>E</a:t>
            </a:r>
            <a:r>
              <a:rPr sz="2250" spc="-330" dirty="0"/>
              <a:t> </a:t>
            </a:r>
            <a:r>
              <a:rPr sz="2250" spc="-185" dirty="0"/>
              <a:t>-</a:t>
            </a:r>
            <a:r>
              <a:rPr sz="2250" spc="-330" dirty="0"/>
              <a:t> </a:t>
            </a:r>
            <a:r>
              <a:rPr sz="2250" spc="-100" dirty="0"/>
              <a:t>B</a:t>
            </a:r>
            <a:r>
              <a:rPr sz="2250" spc="-330" dirty="0"/>
              <a:t> </a:t>
            </a:r>
            <a:r>
              <a:rPr sz="2250" spc="60" dirty="0"/>
              <a:t>A</a:t>
            </a:r>
            <a:r>
              <a:rPr sz="2250" spc="-350" dirty="0"/>
              <a:t> </a:t>
            </a:r>
            <a:r>
              <a:rPr sz="2250" spc="-150" dirty="0"/>
              <a:t>S</a:t>
            </a:r>
            <a:r>
              <a:rPr sz="2250" spc="-330" dirty="0"/>
              <a:t> </a:t>
            </a:r>
            <a:r>
              <a:rPr sz="2250" dirty="0"/>
              <a:t>E</a:t>
            </a:r>
            <a:r>
              <a:rPr sz="2250" spc="-335" dirty="0"/>
              <a:t> </a:t>
            </a:r>
            <a:r>
              <a:rPr sz="2250" spc="-50" dirty="0"/>
              <a:t>D</a:t>
            </a:r>
            <a:r>
              <a:rPr sz="2250" dirty="0"/>
              <a:t>	</a:t>
            </a:r>
            <a:r>
              <a:rPr sz="2250" spc="60" dirty="0"/>
              <a:t>M</a:t>
            </a:r>
            <a:r>
              <a:rPr sz="2250" spc="-335" dirty="0"/>
              <a:t> </a:t>
            </a:r>
            <a:r>
              <a:rPr sz="2250" spc="65" dirty="0"/>
              <a:t>O</a:t>
            </a:r>
            <a:r>
              <a:rPr sz="2250" spc="-335" dirty="0"/>
              <a:t> </a:t>
            </a:r>
            <a:r>
              <a:rPr sz="2250" spc="-25" dirty="0"/>
              <a:t>D</a:t>
            </a:r>
            <a:r>
              <a:rPr sz="2250" spc="-330" dirty="0"/>
              <a:t> </a:t>
            </a:r>
            <a:r>
              <a:rPr sz="2250" dirty="0"/>
              <a:t>E</a:t>
            </a:r>
            <a:r>
              <a:rPr sz="2250" spc="-335" dirty="0"/>
              <a:t> </a:t>
            </a:r>
            <a:r>
              <a:rPr sz="2250" spc="-100" dirty="0"/>
              <a:t>L</a:t>
            </a:r>
            <a:r>
              <a:rPr sz="2250" spc="-330" dirty="0"/>
              <a:t> </a:t>
            </a:r>
            <a:r>
              <a:rPr sz="2250" spc="-50" dirty="0"/>
              <a:t>S</a:t>
            </a:r>
            <a:r>
              <a:rPr sz="2250" dirty="0"/>
              <a:t>	</a:t>
            </a:r>
            <a:r>
              <a:rPr sz="2250" spc="-470" dirty="0"/>
              <a:t>I</a:t>
            </a:r>
            <a:r>
              <a:rPr sz="2250" spc="-340" dirty="0"/>
              <a:t> </a:t>
            </a:r>
            <a:r>
              <a:rPr sz="2250" spc="-50" dirty="0"/>
              <a:t>N</a:t>
            </a:r>
            <a:r>
              <a:rPr sz="2250" dirty="0"/>
              <a:t>	</a:t>
            </a:r>
            <a:r>
              <a:rPr sz="2250" spc="-95" dirty="0"/>
              <a:t>P</a:t>
            </a:r>
            <a:r>
              <a:rPr sz="2250" spc="-335" dirty="0"/>
              <a:t> </a:t>
            </a:r>
            <a:r>
              <a:rPr sz="2250" spc="-25" dirty="0"/>
              <a:t>Y</a:t>
            </a:r>
            <a:r>
              <a:rPr sz="2250" spc="-335" dirty="0"/>
              <a:t> </a:t>
            </a:r>
            <a:r>
              <a:rPr sz="2250" spc="-90" dirty="0"/>
              <a:t>T</a:t>
            </a:r>
            <a:r>
              <a:rPr sz="2250" spc="-330" dirty="0"/>
              <a:t> </a:t>
            </a:r>
            <a:r>
              <a:rPr sz="2250" spc="-60" dirty="0"/>
              <a:t>H</a:t>
            </a:r>
            <a:r>
              <a:rPr sz="2250" spc="-335" dirty="0"/>
              <a:t> </a:t>
            </a:r>
            <a:r>
              <a:rPr sz="2250" spc="65" dirty="0"/>
              <a:t>O</a:t>
            </a:r>
            <a:r>
              <a:rPr sz="2250" spc="-330" dirty="0"/>
              <a:t> </a:t>
            </a:r>
            <a:r>
              <a:rPr sz="2250" spc="-50" dirty="0"/>
              <a:t>N</a:t>
            </a:r>
            <a:endParaRPr sz="2250"/>
          </a:p>
        </p:txBody>
      </p:sp>
      <p:sp>
        <p:nvSpPr>
          <p:cNvPr id="7" name="object 7"/>
          <p:cNvSpPr txBox="1"/>
          <p:nvPr/>
        </p:nvSpPr>
        <p:spPr>
          <a:xfrm>
            <a:off x="314826" y="6185734"/>
            <a:ext cx="1898650" cy="885190"/>
          </a:xfrm>
          <a:prstGeom prst="rect">
            <a:avLst/>
          </a:prstGeom>
        </p:spPr>
        <p:txBody>
          <a:bodyPr vert="horz" wrap="square" lIns="0" tIns="81915" rIns="0" bIns="0" rtlCol="0">
            <a:spAutoFit/>
          </a:bodyPr>
          <a:lstStyle/>
          <a:p>
            <a:pPr marL="12700">
              <a:lnSpc>
                <a:spcPct val="100000"/>
              </a:lnSpc>
              <a:spcBef>
                <a:spcPts val="645"/>
              </a:spcBef>
            </a:pPr>
            <a:r>
              <a:rPr sz="2550" b="1" spc="-10" dirty="0">
                <a:solidFill>
                  <a:srgbClr val="FFFFFF"/>
                </a:solidFill>
                <a:latin typeface="Tahoma"/>
                <a:cs typeface="Tahoma"/>
              </a:rPr>
              <a:t>Elie</a:t>
            </a:r>
            <a:r>
              <a:rPr sz="2550" b="1" spc="-175" dirty="0">
                <a:solidFill>
                  <a:srgbClr val="FFFFFF"/>
                </a:solidFill>
                <a:latin typeface="Tahoma"/>
                <a:cs typeface="Tahoma"/>
              </a:rPr>
              <a:t> </a:t>
            </a:r>
            <a:r>
              <a:rPr sz="2550" b="1" spc="-20" dirty="0">
                <a:solidFill>
                  <a:srgbClr val="FFFFFF"/>
                </a:solidFill>
                <a:latin typeface="Tahoma"/>
                <a:cs typeface="Tahoma"/>
              </a:rPr>
              <a:t>Kawerk</a:t>
            </a:r>
            <a:endParaRPr sz="2550">
              <a:latin typeface="Tahoma"/>
              <a:cs typeface="Tahoma"/>
            </a:endParaRPr>
          </a:p>
          <a:p>
            <a:pPr marL="12700">
              <a:lnSpc>
                <a:spcPct val="100000"/>
              </a:lnSpc>
              <a:spcBef>
                <a:spcPts val="459"/>
              </a:spcBef>
            </a:pPr>
            <a:r>
              <a:rPr sz="2250" spc="135" dirty="0">
                <a:solidFill>
                  <a:srgbClr val="FFFFFF"/>
                </a:solidFill>
                <a:latin typeface="Tahoma"/>
                <a:cs typeface="Tahoma"/>
              </a:rPr>
              <a:t>Data</a:t>
            </a:r>
            <a:r>
              <a:rPr sz="2250" spc="-45" dirty="0">
                <a:solidFill>
                  <a:srgbClr val="FFFFFF"/>
                </a:solidFill>
                <a:latin typeface="Tahoma"/>
                <a:cs typeface="Tahoma"/>
              </a:rPr>
              <a:t> </a:t>
            </a:r>
            <a:r>
              <a:rPr sz="2250" spc="55" dirty="0">
                <a:solidFill>
                  <a:srgbClr val="FFFFFF"/>
                </a:solidFill>
                <a:latin typeface="Tahoma"/>
                <a:cs typeface="Tahoma"/>
              </a:rPr>
              <a:t>Scientist</a:t>
            </a:r>
            <a:endParaRPr sz="2250">
              <a:latin typeface="Tahoma"/>
              <a:cs typeface="Tahoma"/>
            </a:endParaRPr>
          </a:p>
        </p:txBody>
      </p:sp>
      <p:sp>
        <p:nvSpPr>
          <p:cNvPr id="10" name="슬라이드 번호 개체 틀 9">
            <a:extLst>
              <a:ext uri="{FF2B5EF4-FFF2-40B4-BE49-F238E27FC236}">
                <a16:creationId xmlns:a16="http://schemas.microsoft.com/office/drawing/2014/main" id="{7BAE2848-4471-8D84-DAA7-75AD1CBA000E}"/>
              </a:ext>
            </a:extLst>
          </p:cNvPr>
          <p:cNvSpPr>
            <a:spLocks noGrp="1"/>
          </p:cNvSpPr>
          <p:nvPr>
            <p:ph type="sldNum" sz="quarter" idx="7"/>
          </p:nvPr>
        </p:nvSpPr>
        <p:spPr/>
        <p:txBody>
          <a:bodyPr/>
          <a:lstStyle/>
          <a:p>
            <a:fld id="{B6F15528-21DE-4FAA-801E-634DDDAF4B2B}" type="slidenum">
              <a:rPr lang="en-US" altLang="ko-KR" smtClean="0"/>
              <a:t>1</a:t>
            </a:fld>
            <a:endParaRPr lang="en-US" altLang="ko-K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60" dirty="0"/>
              <a:t>Building</a:t>
            </a:r>
            <a:r>
              <a:rPr spc="-145" dirty="0"/>
              <a:t> </a:t>
            </a:r>
            <a:r>
              <a:rPr spc="-204" dirty="0"/>
              <a:t>Blocks</a:t>
            </a:r>
            <a:r>
              <a:rPr spc="-145" dirty="0"/>
              <a:t> </a:t>
            </a:r>
            <a:r>
              <a:rPr spc="-90" dirty="0"/>
              <a:t>of</a:t>
            </a:r>
            <a:r>
              <a:rPr spc="-140" dirty="0"/>
              <a:t> </a:t>
            </a:r>
            <a:r>
              <a:rPr spc="50" dirty="0"/>
              <a:t>a</a:t>
            </a:r>
            <a:r>
              <a:rPr spc="-145" dirty="0"/>
              <a:t> </a:t>
            </a:r>
            <a:r>
              <a:rPr spc="-245" dirty="0"/>
              <a:t>Decision-</a:t>
            </a:r>
            <a:r>
              <a:rPr spc="-280" dirty="0"/>
              <a:t>Tree</a:t>
            </a:r>
          </a:p>
        </p:txBody>
      </p:sp>
      <p:pic>
        <p:nvPicPr>
          <p:cNvPr id="3" name="object 3"/>
          <p:cNvPicPr/>
          <p:nvPr/>
        </p:nvPicPr>
        <p:blipFill>
          <a:blip r:embed="rId2" cstate="print"/>
          <a:stretch>
            <a:fillRect/>
          </a:stretch>
        </p:blipFill>
        <p:spPr>
          <a:xfrm>
            <a:off x="511759" y="2169861"/>
            <a:ext cx="102352" cy="102351"/>
          </a:xfrm>
          <a:prstGeom prst="rect">
            <a:avLst/>
          </a:prstGeom>
        </p:spPr>
      </p:pic>
      <p:pic>
        <p:nvPicPr>
          <p:cNvPr id="4" name="object 4"/>
          <p:cNvPicPr/>
          <p:nvPr/>
        </p:nvPicPr>
        <p:blipFill>
          <a:blip r:embed="rId3" cstate="print"/>
          <a:stretch>
            <a:fillRect/>
          </a:stretch>
        </p:blipFill>
        <p:spPr>
          <a:xfrm>
            <a:off x="511759" y="2824914"/>
            <a:ext cx="102352" cy="102351"/>
          </a:xfrm>
          <a:prstGeom prst="rect">
            <a:avLst/>
          </a:prstGeom>
        </p:spPr>
      </p:pic>
      <p:pic>
        <p:nvPicPr>
          <p:cNvPr id="5" name="object 5"/>
          <p:cNvPicPr/>
          <p:nvPr/>
        </p:nvPicPr>
        <p:blipFill>
          <a:blip r:embed="rId4" cstate="print"/>
          <a:stretch>
            <a:fillRect/>
          </a:stretch>
        </p:blipFill>
        <p:spPr>
          <a:xfrm>
            <a:off x="511759" y="3479967"/>
            <a:ext cx="102352" cy="102351"/>
          </a:xfrm>
          <a:prstGeom prst="rect">
            <a:avLst/>
          </a:prstGeom>
        </p:spPr>
      </p:pic>
      <p:sp>
        <p:nvSpPr>
          <p:cNvPr id="6" name="object 6"/>
          <p:cNvSpPr txBox="1"/>
          <p:nvPr/>
        </p:nvSpPr>
        <p:spPr>
          <a:xfrm>
            <a:off x="478589" y="1174582"/>
            <a:ext cx="11800840" cy="2549525"/>
          </a:xfrm>
          <a:prstGeom prst="rect">
            <a:avLst/>
          </a:prstGeom>
        </p:spPr>
        <p:txBody>
          <a:bodyPr vert="horz" wrap="square" lIns="0" tIns="15875" rIns="0" bIns="0" rtlCol="0">
            <a:spAutoFit/>
          </a:bodyPr>
          <a:lstStyle/>
          <a:p>
            <a:pPr marL="12700">
              <a:lnSpc>
                <a:spcPct val="100000"/>
              </a:lnSpc>
              <a:spcBef>
                <a:spcPts val="125"/>
              </a:spcBef>
            </a:pPr>
            <a:r>
              <a:rPr sz="2550" spc="50" dirty="0">
                <a:solidFill>
                  <a:srgbClr val="04182D"/>
                </a:solidFill>
                <a:latin typeface="Tahoma"/>
                <a:cs typeface="Tahoma"/>
              </a:rPr>
              <a:t>Three</a:t>
            </a:r>
            <a:r>
              <a:rPr sz="2550" spc="-40" dirty="0">
                <a:solidFill>
                  <a:srgbClr val="04182D"/>
                </a:solidFill>
                <a:latin typeface="Tahoma"/>
                <a:cs typeface="Tahoma"/>
              </a:rPr>
              <a:t> </a:t>
            </a:r>
            <a:r>
              <a:rPr sz="2550" spc="85" dirty="0">
                <a:solidFill>
                  <a:srgbClr val="04182D"/>
                </a:solidFill>
                <a:latin typeface="Tahoma"/>
                <a:cs typeface="Tahoma"/>
              </a:rPr>
              <a:t>kinds</a:t>
            </a:r>
            <a:r>
              <a:rPr sz="2550" spc="-40" dirty="0">
                <a:solidFill>
                  <a:srgbClr val="04182D"/>
                </a:solidFill>
                <a:latin typeface="Tahoma"/>
                <a:cs typeface="Tahoma"/>
              </a:rPr>
              <a:t> </a:t>
            </a:r>
            <a:r>
              <a:rPr sz="2550" spc="114" dirty="0">
                <a:solidFill>
                  <a:srgbClr val="04182D"/>
                </a:solidFill>
                <a:latin typeface="Tahoma"/>
                <a:cs typeface="Tahoma"/>
              </a:rPr>
              <a:t>of</a:t>
            </a:r>
            <a:r>
              <a:rPr sz="2550" spc="-40" dirty="0">
                <a:solidFill>
                  <a:srgbClr val="04182D"/>
                </a:solidFill>
                <a:latin typeface="Tahoma"/>
                <a:cs typeface="Tahoma"/>
              </a:rPr>
              <a:t> </a:t>
            </a:r>
            <a:r>
              <a:rPr sz="2550" spc="-10" dirty="0">
                <a:solidFill>
                  <a:srgbClr val="04182D"/>
                </a:solidFill>
                <a:latin typeface="Tahoma"/>
                <a:cs typeface="Tahoma"/>
              </a:rPr>
              <a:t>nodes:</a:t>
            </a:r>
            <a:endParaRPr sz="2550">
              <a:latin typeface="Tahoma"/>
              <a:cs typeface="Tahoma"/>
            </a:endParaRPr>
          </a:p>
          <a:p>
            <a:pPr>
              <a:lnSpc>
                <a:spcPct val="100000"/>
              </a:lnSpc>
              <a:spcBef>
                <a:spcPts val="210"/>
              </a:spcBef>
            </a:pPr>
            <a:endParaRPr sz="2550">
              <a:latin typeface="Tahoma"/>
              <a:cs typeface="Tahoma"/>
            </a:endParaRPr>
          </a:p>
          <a:p>
            <a:pPr marL="381000">
              <a:lnSpc>
                <a:spcPct val="100000"/>
              </a:lnSpc>
            </a:pPr>
            <a:r>
              <a:rPr sz="2550" b="1" spc="-175" dirty="0">
                <a:solidFill>
                  <a:srgbClr val="04182D"/>
                </a:solidFill>
                <a:latin typeface="Tahoma"/>
                <a:cs typeface="Tahoma"/>
              </a:rPr>
              <a:t>Root</a:t>
            </a:r>
            <a:r>
              <a:rPr sz="2550" spc="-175" dirty="0">
                <a:solidFill>
                  <a:srgbClr val="04182D"/>
                </a:solidFill>
                <a:latin typeface="Tahoma"/>
                <a:cs typeface="Tahoma"/>
              </a:rPr>
              <a:t>:</a:t>
            </a:r>
            <a:r>
              <a:rPr sz="2550" spc="-40" dirty="0">
                <a:solidFill>
                  <a:srgbClr val="04182D"/>
                </a:solidFill>
                <a:latin typeface="Tahoma"/>
                <a:cs typeface="Tahoma"/>
              </a:rPr>
              <a:t> </a:t>
            </a:r>
            <a:r>
              <a:rPr sz="2650" i="1" dirty="0">
                <a:solidFill>
                  <a:srgbClr val="04182D"/>
                </a:solidFill>
                <a:latin typeface="Tahoma"/>
                <a:cs typeface="Tahoma"/>
              </a:rPr>
              <a:t>no</a:t>
            </a:r>
            <a:r>
              <a:rPr sz="2650" i="1" spc="-65" dirty="0">
                <a:solidFill>
                  <a:srgbClr val="04182D"/>
                </a:solidFill>
                <a:latin typeface="Tahoma"/>
                <a:cs typeface="Tahoma"/>
              </a:rPr>
              <a:t> </a:t>
            </a:r>
            <a:r>
              <a:rPr sz="2550" spc="100" dirty="0">
                <a:solidFill>
                  <a:srgbClr val="04182D"/>
                </a:solidFill>
                <a:latin typeface="Tahoma"/>
                <a:cs typeface="Tahoma"/>
              </a:rPr>
              <a:t>parent</a:t>
            </a:r>
            <a:r>
              <a:rPr sz="2550" spc="-35" dirty="0">
                <a:solidFill>
                  <a:srgbClr val="04182D"/>
                </a:solidFill>
                <a:latin typeface="Tahoma"/>
                <a:cs typeface="Tahoma"/>
              </a:rPr>
              <a:t> </a:t>
            </a:r>
            <a:r>
              <a:rPr sz="2550" spc="65" dirty="0">
                <a:solidFill>
                  <a:srgbClr val="04182D"/>
                </a:solidFill>
                <a:latin typeface="Tahoma"/>
                <a:cs typeface="Tahoma"/>
              </a:rPr>
              <a:t>node,</a:t>
            </a:r>
            <a:r>
              <a:rPr sz="2550" spc="-35" dirty="0">
                <a:solidFill>
                  <a:srgbClr val="04182D"/>
                </a:solidFill>
                <a:latin typeface="Tahoma"/>
                <a:cs typeface="Tahoma"/>
              </a:rPr>
              <a:t> </a:t>
            </a:r>
            <a:r>
              <a:rPr sz="2550" spc="85" dirty="0">
                <a:solidFill>
                  <a:srgbClr val="04182D"/>
                </a:solidFill>
                <a:latin typeface="Tahoma"/>
                <a:cs typeface="Tahoma"/>
              </a:rPr>
              <a:t>question</a:t>
            </a:r>
            <a:r>
              <a:rPr sz="2550" spc="-35" dirty="0">
                <a:solidFill>
                  <a:srgbClr val="04182D"/>
                </a:solidFill>
                <a:latin typeface="Tahoma"/>
                <a:cs typeface="Tahoma"/>
              </a:rPr>
              <a:t> </a:t>
            </a:r>
            <a:r>
              <a:rPr sz="2550" spc="85" dirty="0">
                <a:solidFill>
                  <a:srgbClr val="04182D"/>
                </a:solidFill>
                <a:latin typeface="Tahoma"/>
                <a:cs typeface="Tahoma"/>
              </a:rPr>
              <a:t>giving</a:t>
            </a:r>
            <a:r>
              <a:rPr sz="2550" spc="-35" dirty="0">
                <a:solidFill>
                  <a:srgbClr val="04182D"/>
                </a:solidFill>
                <a:latin typeface="Tahoma"/>
                <a:cs typeface="Tahoma"/>
              </a:rPr>
              <a:t> </a:t>
            </a:r>
            <a:r>
              <a:rPr sz="2550" spc="70" dirty="0">
                <a:solidFill>
                  <a:srgbClr val="04182D"/>
                </a:solidFill>
                <a:latin typeface="Tahoma"/>
                <a:cs typeface="Tahoma"/>
              </a:rPr>
              <a:t>rise</a:t>
            </a:r>
            <a:r>
              <a:rPr sz="2550" spc="-35" dirty="0">
                <a:solidFill>
                  <a:srgbClr val="04182D"/>
                </a:solidFill>
                <a:latin typeface="Tahoma"/>
                <a:cs typeface="Tahoma"/>
              </a:rPr>
              <a:t> </a:t>
            </a:r>
            <a:r>
              <a:rPr sz="2550" spc="80" dirty="0">
                <a:solidFill>
                  <a:srgbClr val="04182D"/>
                </a:solidFill>
                <a:latin typeface="Tahoma"/>
                <a:cs typeface="Tahoma"/>
              </a:rPr>
              <a:t>to</a:t>
            </a:r>
            <a:r>
              <a:rPr sz="2550" spc="-35" dirty="0">
                <a:solidFill>
                  <a:srgbClr val="04182D"/>
                </a:solidFill>
                <a:latin typeface="Tahoma"/>
                <a:cs typeface="Tahoma"/>
              </a:rPr>
              <a:t> </a:t>
            </a:r>
            <a:r>
              <a:rPr sz="2650" i="1" spc="55" dirty="0">
                <a:solidFill>
                  <a:srgbClr val="04182D"/>
                </a:solidFill>
                <a:latin typeface="Tahoma"/>
                <a:cs typeface="Tahoma"/>
              </a:rPr>
              <a:t>two</a:t>
            </a:r>
            <a:r>
              <a:rPr sz="2650" i="1" spc="-65" dirty="0">
                <a:solidFill>
                  <a:srgbClr val="04182D"/>
                </a:solidFill>
                <a:latin typeface="Tahoma"/>
                <a:cs typeface="Tahoma"/>
              </a:rPr>
              <a:t> </a:t>
            </a:r>
            <a:r>
              <a:rPr sz="2550" spc="90" dirty="0">
                <a:solidFill>
                  <a:srgbClr val="04182D"/>
                </a:solidFill>
                <a:latin typeface="Tahoma"/>
                <a:cs typeface="Tahoma"/>
              </a:rPr>
              <a:t>children</a:t>
            </a:r>
            <a:r>
              <a:rPr sz="2550" spc="-35" dirty="0">
                <a:solidFill>
                  <a:srgbClr val="04182D"/>
                </a:solidFill>
                <a:latin typeface="Tahoma"/>
                <a:cs typeface="Tahoma"/>
              </a:rPr>
              <a:t> </a:t>
            </a:r>
            <a:r>
              <a:rPr sz="2550" spc="50" dirty="0">
                <a:solidFill>
                  <a:srgbClr val="04182D"/>
                </a:solidFill>
                <a:latin typeface="Tahoma"/>
                <a:cs typeface="Tahoma"/>
              </a:rPr>
              <a:t>nodes.</a:t>
            </a:r>
            <a:endParaRPr sz="2550">
              <a:latin typeface="Tahoma"/>
              <a:cs typeface="Tahoma"/>
            </a:endParaRPr>
          </a:p>
          <a:p>
            <a:pPr marL="381000">
              <a:lnSpc>
                <a:spcPct val="100000"/>
              </a:lnSpc>
              <a:spcBef>
                <a:spcPts val="1980"/>
              </a:spcBef>
            </a:pPr>
            <a:r>
              <a:rPr sz="2550" b="1" spc="-140" dirty="0">
                <a:solidFill>
                  <a:srgbClr val="04182D"/>
                </a:solidFill>
                <a:latin typeface="Tahoma"/>
                <a:cs typeface="Tahoma"/>
              </a:rPr>
              <a:t>Internal</a:t>
            </a:r>
            <a:r>
              <a:rPr sz="2550" b="1" spc="15" dirty="0">
                <a:solidFill>
                  <a:srgbClr val="04182D"/>
                </a:solidFill>
                <a:latin typeface="Tahoma"/>
                <a:cs typeface="Tahoma"/>
              </a:rPr>
              <a:t> </a:t>
            </a:r>
            <a:r>
              <a:rPr sz="2550" b="1" spc="-100" dirty="0">
                <a:solidFill>
                  <a:srgbClr val="04182D"/>
                </a:solidFill>
                <a:latin typeface="Tahoma"/>
                <a:cs typeface="Tahoma"/>
              </a:rPr>
              <a:t>node</a:t>
            </a:r>
            <a:r>
              <a:rPr sz="2550" spc="-100" dirty="0">
                <a:solidFill>
                  <a:srgbClr val="04182D"/>
                </a:solidFill>
                <a:latin typeface="Tahoma"/>
                <a:cs typeface="Tahoma"/>
              </a:rPr>
              <a:t>:</a:t>
            </a:r>
            <a:r>
              <a:rPr sz="2550" spc="-40" dirty="0">
                <a:solidFill>
                  <a:srgbClr val="04182D"/>
                </a:solidFill>
                <a:latin typeface="Tahoma"/>
                <a:cs typeface="Tahoma"/>
              </a:rPr>
              <a:t> </a:t>
            </a:r>
            <a:r>
              <a:rPr sz="2650" i="1" dirty="0">
                <a:solidFill>
                  <a:srgbClr val="04182D"/>
                </a:solidFill>
                <a:latin typeface="Tahoma"/>
                <a:cs typeface="Tahoma"/>
              </a:rPr>
              <a:t>one</a:t>
            </a:r>
            <a:r>
              <a:rPr sz="2650" i="1" spc="-70" dirty="0">
                <a:solidFill>
                  <a:srgbClr val="04182D"/>
                </a:solidFill>
                <a:latin typeface="Tahoma"/>
                <a:cs typeface="Tahoma"/>
              </a:rPr>
              <a:t> </a:t>
            </a:r>
            <a:r>
              <a:rPr sz="2550" spc="100" dirty="0">
                <a:solidFill>
                  <a:srgbClr val="04182D"/>
                </a:solidFill>
                <a:latin typeface="Tahoma"/>
                <a:cs typeface="Tahoma"/>
              </a:rPr>
              <a:t>parent</a:t>
            </a:r>
            <a:r>
              <a:rPr sz="2550" spc="-40" dirty="0">
                <a:solidFill>
                  <a:srgbClr val="04182D"/>
                </a:solidFill>
                <a:latin typeface="Tahoma"/>
                <a:cs typeface="Tahoma"/>
              </a:rPr>
              <a:t> </a:t>
            </a:r>
            <a:r>
              <a:rPr sz="2550" spc="65" dirty="0">
                <a:solidFill>
                  <a:srgbClr val="04182D"/>
                </a:solidFill>
                <a:latin typeface="Tahoma"/>
                <a:cs typeface="Tahoma"/>
              </a:rPr>
              <a:t>node,</a:t>
            </a:r>
            <a:r>
              <a:rPr sz="2550" spc="-40" dirty="0">
                <a:solidFill>
                  <a:srgbClr val="04182D"/>
                </a:solidFill>
                <a:latin typeface="Tahoma"/>
                <a:cs typeface="Tahoma"/>
              </a:rPr>
              <a:t> </a:t>
            </a:r>
            <a:r>
              <a:rPr sz="2550" spc="85" dirty="0">
                <a:solidFill>
                  <a:srgbClr val="04182D"/>
                </a:solidFill>
                <a:latin typeface="Tahoma"/>
                <a:cs typeface="Tahoma"/>
              </a:rPr>
              <a:t>question</a:t>
            </a:r>
            <a:r>
              <a:rPr sz="2550" spc="-40" dirty="0">
                <a:solidFill>
                  <a:srgbClr val="04182D"/>
                </a:solidFill>
                <a:latin typeface="Tahoma"/>
                <a:cs typeface="Tahoma"/>
              </a:rPr>
              <a:t> </a:t>
            </a:r>
            <a:r>
              <a:rPr sz="2550" spc="85" dirty="0">
                <a:solidFill>
                  <a:srgbClr val="04182D"/>
                </a:solidFill>
                <a:latin typeface="Tahoma"/>
                <a:cs typeface="Tahoma"/>
              </a:rPr>
              <a:t>giving</a:t>
            </a:r>
            <a:r>
              <a:rPr sz="2550" spc="-40" dirty="0">
                <a:solidFill>
                  <a:srgbClr val="04182D"/>
                </a:solidFill>
                <a:latin typeface="Tahoma"/>
                <a:cs typeface="Tahoma"/>
              </a:rPr>
              <a:t> </a:t>
            </a:r>
            <a:r>
              <a:rPr sz="2550" spc="70" dirty="0">
                <a:solidFill>
                  <a:srgbClr val="04182D"/>
                </a:solidFill>
                <a:latin typeface="Tahoma"/>
                <a:cs typeface="Tahoma"/>
              </a:rPr>
              <a:t>rise</a:t>
            </a:r>
            <a:r>
              <a:rPr sz="2550" spc="-40" dirty="0">
                <a:solidFill>
                  <a:srgbClr val="04182D"/>
                </a:solidFill>
                <a:latin typeface="Tahoma"/>
                <a:cs typeface="Tahoma"/>
              </a:rPr>
              <a:t> </a:t>
            </a:r>
            <a:r>
              <a:rPr sz="2550" spc="80" dirty="0">
                <a:solidFill>
                  <a:srgbClr val="04182D"/>
                </a:solidFill>
                <a:latin typeface="Tahoma"/>
                <a:cs typeface="Tahoma"/>
              </a:rPr>
              <a:t>to</a:t>
            </a:r>
            <a:r>
              <a:rPr sz="2550" spc="-40" dirty="0">
                <a:solidFill>
                  <a:srgbClr val="04182D"/>
                </a:solidFill>
                <a:latin typeface="Tahoma"/>
                <a:cs typeface="Tahoma"/>
              </a:rPr>
              <a:t> </a:t>
            </a:r>
            <a:r>
              <a:rPr sz="2650" i="1" spc="55" dirty="0">
                <a:solidFill>
                  <a:srgbClr val="04182D"/>
                </a:solidFill>
                <a:latin typeface="Tahoma"/>
                <a:cs typeface="Tahoma"/>
              </a:rPr>
              <a:t>two</a:t>
            </a:r>
            <a:r>
              <a:rPr sz="2650" i="1" spc="-70" dirty="0">
                <a:solidFill>
                  <a:srgbClr val="04182D"/>
                </a:solidFill>
                <a:latin typeface="Tahoma"/>
                <a:cs typeface="Tahoma"/>
              </a:rPr>
              <a:t> </a:t>
            </a:r>
            <a:r>
              <a:rPr sz="2550" spc="90" dirty="0">
                <a:solidFill>
                  <a:srgbClr val="04182D"/>
                </a:solidFill>
                <a:latin typeface="Tahoma"/>
                <a:cs typeface="Tahoma"/>
              </a:rPr>
              <a:t>children</a:t>
            </a:r>
            <a:r>
              <a:rPr sz="2550" spc="-40" dirty="0">
                <a:solidFill>
                  <a:srgbClr val="04182D"/>
                </a:solidFill>
                <a:latin typeface="Tahoma"/>
                <a:cs typeface="Tahoma"/>
              </a:rPr>
              <a:t> </a:t>
            </a:r>
            <a:r>
              <a:rPr sz="2550" spc="50" dirty="0">
                <a:solidFill>
                  <a:srgbClr val="04182D"/>
                </a:solidFill>
                <a:latin typeface="Tahoma"/>
                <a:cs typeface="Tahoma"/>
              </a:rPr>
              <a:t>nodes.</a:t>
            </a:r>
            <a:endParaRPr sz="2550">
              <a:latin typeface="Tahoma"/>
              <a:cs typeface="Tahoma"/>
            </a:endParaRPr>
          </a:p>
          <a:p>
            <a:pPr marL="381000">
              <a:lnSpc>
                <a:spcPct val="100000"/>
              </a:lnSpc>
              <a:spcBef>
                <a:spcPts val="1980"/>
              </a:spcBef>
            </a:pPr>
            <a:r>
              <a:rPr sz="2550" b="1" spc="-75" dirty="0">
                <a:solidFill>
                  <a:srgbClr val="04182D"/>
                </a:solidFill>
                <a:latin typeface="Tahoma"/>
                <a:cs typeface="Tahoma"/>
              </a:rPr>
              <a:t>Leaf</a:t>
            </a:r>
            <a:r>
              <a:rPr sz="2550" spc="-75" dirty="0">
                <a:solidFill>
                  <a:srgbClr val="04182D"/>
                </a:solidFill>
                <a:latin typeface="Tahoma"/>
                <a:cs typeface="Tahoma"/>
              </a:rPr>
              <a:t>:</a:t>
            </a:r>
            <a:r>
              <a:rPr sz="2550" spc="-25" dirty="0">
                <a:solidFill>
                  <a:srgbClr val="04182D"/>
                </a:solidFill>
                <a:latin typeface="Tahoma"/>
                <a:cs typeface="Tahoma"/>
              </a:rPr>
              <a:t> </a:t>
            </a:r>
            <a:r>
              <a:rPr sz="2650" i="1" dirty="0">
                <a:solidFill>
                  <a:srgbClr val="04182D"/>
                </a:solidFill>
                <a:latin typeface="Tahoma"/>
                <a:cs typeface="Tahoma"/>
              </a:rPr>
              <a:t>one</a:t>
            </a:r>
            <a:r>
              <a:rPr sz="2650" i="1" spc="-55" dirty="0">
                <a:solidFill>
                  <a:srgbClr val="04182D"/>
                </a:solidFill>
                <a:latin typeface="Tahoma"/>
                <a:cs typeface="Tahoma"/>
              </a:rPr>
              <a:t> </a:t>
            </a:r>
            <a:r>
              <a:rPr sz="2550" spc="100" dirty="0">
                <a:solidFill>
                  <a:srgbClr val="04182D"/>
                </a:solidFill>
                <a:latin typeface="Tahoma"/>
                <a:cs typeface="Tahoma"/>
              </a:rPr>
              <a:t>parent</a:t>
            </a:r>
            <a:r>
              <a:rPr sz="2550" spc="-25" dirty="0">
                <a:solidFill>
                  <a:srgbClr val="04182D"/>
                </a:solidFill>
                <a:latin typeface="Tahoma"/>
                <a:cs typeface="Tahoma"/>
              </a:rPr>
              <a:t> </a:t>
            </a:r>
            <a:r>
              <a:rPr sz="2550" spc="65" dirty="0">
                <a:solidFill>
                  <a:srgbClr val="04182D"/>
                </a:solidFill>
                <a:latin typeface="Tahoma"/>
                <a:cs typeface="Tahoma"/>
              </a:rPr>
              <a:t>node,</a:t>
            </a:r>
            <a:r>
              <a:rPr sz="2550" spc="-25" dirty="0">
                <a:solidFill>
                  <a:srgbClr val="04182D"/>
                </a:solidFill>
                <a:latin typeface="Tahoma"/>
                <a:cs typeface="Tahoma"/>
              </a:rPr>
              <a:t> </a:t>
            </a:r>
            <a:r>
              <a:rPr sz="2650" i="1" dirty="0">
                <a:solidFill>
                  <a:srgbClr val="04182D"/>
                </a:solidFill>
                <a:latin typeface="Tahoma"/>
                <a:cs typeface="Tahoma"/>
              </a:rPr>
              <a:t>no</a:t>
            </a:r>
            <a:r>
              <a:rPr sz="2650" i="1" spc="-55" dirty="0">
                <a:solidFill>
                  <a:srgbClr val="04182D"/>
                </a:solidFill>
                <a:latin typeface="Tahoma"/>
                <a:cs typeface="Tahoma"/>
              </a:rPr>
              <a:t> </a:t>
            </a:r>
            <a:r>
              <a:rPr sz="2550" spc="90" dirty="0">
                <a:solidFill>
                  <a:srgbClr val="04182D"/>
                </a:solidFill>
                <a:latin typeface="Tahoma"/>
                <a:cs typeface="Tahoma"/>
              </a:rPr>
              <a:t>children</a:t>
            </a:r>
            <a:r>
              <a:rPr sz="2550" spc="-25" dirty="0">
                <a:solidFill>
                  <a:srgbClr val="04182D"/>
                </a:solidFill>
                <a:latin typeface="Tahoma"/>
                <a:cs typeface="Tahoma"/>
              </a:rPr>
              <a:t> </a:t>
            </a:r>
            <a:r>
              <a:rPr sz="2550" spc="105" dirty="0">
                <a:solidFill>
                  <a:srgbClr val="04182D"/>
                </a:solidFill>
                <a:latin typeface="Tahoma"/>
                <a:cs typeface="Tahoma"/>
              </a:rPr>
              <a:t>nodes</a:t>
            </a:r>
            <a:r>
              <a:rPr sz="2550" spc="-25" dirty="0">
                <a:solidFill>
                  <a:srgbClr val="04182D"/>
                </a:solidFill>
                <a:latin typeface="Tahoma"/>
                <a:cs typeface="Tahoma"/>
              </a:rPr>
              <a:t> --</a:t>
            </a:r>
            <a:r>
              <a:rPr sz="2550" spc="-630" dirty="0">
                <a:solidFill>
                  <a:srgbClr val="04182D"/>
                </a:solidFill>
                <a:latin typeface="Tahoma"/>
                <a:cs typeface="Tahoma"/>
              </a:rPr>
              <a:t>&gt;</a:t>
            </a:r>
            <a:r>
              <a:rPr sz="2550" spc="-25" dirty="0">
                <a:solidFill>
                  <a:srgbClr val="04182D"/>
                </a:solidFill>
                <a:latin typeface="Tahoma"/>
                <a:cs typeface="Tahoma"/>
              </a:rPr>
              <a:t> </a:t>
            </a:r>
            <a:r>
              <a:rPr sz="2650" i="1" spc="-10" dirty="0">
                <a:solidFill>
                  <a:srgbClr val="04182D"/>
                </a:solidFill>
                <a:latin typeface="Tahoma"/>
                <a:cs typeface="Tahoma"/>
              </a:rPr>
              <a:t>prediction</a:t>
            </a:r>
            <a:r>
              <a:rPr sz="2550" spc="-10" dirty="0">
                <a:solidFill>
                  <a:srgbClr val="04182D"/>
                </a:solidFill>
                <a:latin typeface="Tahoma"/>
                <a:cs typeface="Tahoma"/>
              </a:rPr>
              <a:t>.</a:t>
            </a:r>
            <a:endParaRPr sz="2550">
              <a:latin typeface="Tahoma"/>
              <a:cs typeface="Tahoma"/>
            </a:endParaRPr>
          </a:p>
        </p:txBody>
      </p:sp>
      <p:sp>
        <p:nvSpPr>
          <p:cNvPr id="10" name="슬라이드 번호 개체 틀 9">
            <a:extLst>
              <a:ext uri="{FF2B5EF4-FFF2-40B4-BE49-F238E27FC236}">
                <a16:creationId xmlns:a16="http://schemas.microsoft.com/office/drawing/2014/main" id="{EBBAE9EB-7D15-9AEB-1EE8-24525B603CA5}"/>
              </a:ext>
            </a:extLst>
          </p:cNvPr>
          <p:cNvSpPr>
            <a:spLocks noGrp="1"/>
          </p:cNvSpPr>
          <p:nvPr>
            <p:ph type="sldNum" sz="quarter" idx="7"/>
          </p:nvPr>
        </p:nvSpPr>
        <p:spPr/>
        <p:txBody>
          <a:bodyPr/>
          <a:lstStyle/>
          <a:p>
            <a:fld id="{B6F15528-21DE-4FAA-801E-634DDDAF4B2B}" type="slidenum">
              <a:rPr lang="en-US" altLang="ko-KR" smtClean="0"/>
              <a:t>10</a:t>
            </a:fld>
            <a:endParaRPr lang="en-US" altLang="ko-K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10" dirty="0"/>
              <a:t>Prediction</a:t>
            </a:r>
          </a:p>
        </p:txBody>
      </p:sp>
      <p:pic>
        <p:nvPicPr>
          <p:cNvPr id="3" name="object 3"/>
          <p:cNvPicPr/>
          <p:nvPr/>
        </p:nvPicPr>
        <p:blipFill>
          <a:blip r:embed="rId2" cstate="print"/>
          <a:stretch>
            <a:fillRect/>
          </a:stretch>
        </p:blipFill>
        <p:spPr>
          <a:xfrm>
            <a:off x="2449794" y="1439750"/>
            <a:ext cx="9974710" cy="5663475"/>
          </a:xfrm>
          <a:prstGeom prst="rect">
            <a:avLst/>
          </a:prstGeom>
        </p:spPr>
      </p:pic>
      <p:sp>
        <p:nvSpPr>
          <p:cNvPr id="7" name="슬라이드 번호 개체 틀 6">
            <a:extLst>
              <a:ext uri="{FF2B5EF4-FFF2-40B4-BE49-F238E27FC236}">
                <a16:creationId xmlns:a16="http://schemas.microsoft.com/office/drawing/2014/main" id="{523CA65C-A9D2-0090-837C-13CFF8A0CF0C}"/>
              </a:ext>
            </a:extLst>
          </p:cNvPr>
          <p:cNvSpPr>
            <a:spLocks noGrp="1"/>
          </p:cNvSpPr>
          <p:nvPr>
            <p:ph type="sldNum" sz="quarter" idx="7"/>
          </p:nvPr>
        </p:nvSpPr>
        <p:spPr/>
        <p:txBody>
          <a:bodyPr/>
          <a:lstStyle/>
          <a:p>
            <a:fld id="{B6F15528-21DE-4FAA-801E-634DDDAF4B2B}" type="slidenum">
              <a:rPr lang="en-US" altLang="ko-KR" smtClean="0"/>
              <a:t>11</a:t>
            </a:fld>
            <a:endParaRPr lang="en-US" altLang="ko-K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325" dirty="0"/>
              <a:t>Information</a:t>
            </a:r>
            <a:r>
              <a:rPr spc="-165" dirty="0"/>
              <a:t> </a:t>
            </a:r>
            <a:r>
              <a:rPr spc="-105" dirty="0"/>
              <a:t>Gain</a:t>
            </a:r>
            <a:r>
              <a:rPr spc="-180" dirty="0"/>
              <a:t> </a:t>
            </a:r>
            <a:r>
              <a:rPr spc="-555" dirty="0"/>
              <a:t>(IG)</a:t>
            </a:r>
          </a:p>
        </p:txBody>
      </p:sp>
      <p:pic>
        <p:nvPicPr>
          <p:cNvPr id="3" name="object 3"/>
          <p:cNvPicPr/>
          <p:nvPr/>
        </p:nvPicPr>
        <p:blipFill>
          <a:blip r:embed="rId2" cstate="print"/>
          <a:stretch>
            <a:fillRect/>
          </a:stretch>
        </p:blipFill>
        <p:spPr>
          <a:xfrm>
            <a:off x="3178899" y="1232331"/>
            <a:ext cx="9190945" cy="6019007"/>
          </a:xfrm>
          <a:prstGeom prst="rect">
            <a:avLst/>
          </a:prstGeom>
        </p:spPr>
      </p:pic>
      <p:sp>
        <p:nvSpPr>
          <p:cNvPr id="7" name="슬라이드 번호 개체 틀 6">
            <a:extLst>
              <a:ext uri="{FF2B5EF4-FFF2-40B4-BE49-F238E27FC236}">
                <a16:creationId xmlns:a16="http://schemas.microsoft.com/office/drawing/2014/main" id="{5FDB8269-D83F-F743-5CE2-86AEFA41EA2B}"/>
              </a:ext>
            </a:extLst>
          </p:cNvPr>
          <p:cNvSpPr>
            <a:spLocks noGrp="1"/>
          </p:cNvSpPr>
          <p:nvPr>
            <p:ph type="sldNum" sz="quarter" idx="7"/>
          </p:nvPr>
        </p:nvSpPr>
        <p:spPr/>
        <p:txBody>
          <a:bodyPr/>
          <a:lstStyle/>
          <a:p>
            <a:fld id="{B6F15528-21DE-4FAA-801E-634DDDAF4B2B}" type="slidenum">
              <a:rPr lang="en-US" altLang="ko-KR" smtClean="0"/>
              <a:t>12</a:t>
            </a:fld>
            <a:endParaRPr lang="en-US" altLang="ko-KR"/>
          </a:p>
        </p:txBody>
      </p:sp>
      <p:sp>
        <p:nvSpPr>
          <p:cNvPr id="9" name="TextBox 8">
            <a:extLst>
              <a:ext uri="{FF2B5EF4-FFF2-40B4-BE49-F238E27FC236}">
                <a16:creationId xmlns:a16="http://schemas.microsoft.com/office/drawing/2014/main" id="{8A496F01-3A27-2619-0896-81620A44110A}"/>
              </a:ext>
            </a:extLst>
          </p:cNvPr>
          <p:cNvSpPr txBox="1"/>
          <p:nvPr/>
        </p:nvSpPr>
        <p:spPr>
          <a:xfrm>
            <a:off x="6407150" y="44541"/>
            <a:ext cx="9067800" cy="1200329"/>
          </a:xfrm>
          <a:prstGeom prst="rect">
            <a:avLst/>
          </a:prstGeom>
          <a:noFill/>
        </p:spPr>
        <p:txBody>
          <a:bodyPr wrap="square">
            <a:spAutoFit/>
          </a:bodyPr>
          <a:lstStyle/>
          <a:p>
            <a:r>
              <a:rPr lang="en-US" altLang="ko-KR" b="1" dirty="0"/>
              <a:t>Information Gain</a:t>
            </a:r>
            <a:r>
              <a:rPr lang="en-US" altLang="ko-KR" dirty="0"/>
              <a:t> is a key metric used in decision tree algorithms for selecting the best feature to split the data at each step. It measures the </a:t>
            </a:r>
            <a:r>
              <a:rPr lang="en-US" altLang="ko-KR" b="1" dirty="0"/>
              <a:t>reduction in impurity</a:t>
            </a:r>
            <a:r>
              <a:rPr lang="en-US" altLang="ko-KR" dirty="0"/>
              <a:t> achieved by a split, quantifying how well a particular split separates the data into homogeneous groups.</a:t>
            </a:r>
            <a:endParaRPr lang="ko-KR" altLang="en-US" dirty="0"/>
          </a:p>
        </p:txBody>
      </p:sp>
      <p:sp>
        <p:nvSpPr>
          <p:cNvPr id="10" name="TextBox 9">
            <a:extLst>
              <a:ext uri="{FF2B5EF4-FFF2-40B4-BE49-F238E27FC236}">
                <a16:creationId xmlns:a16="http://schemas.microsoft.com/office/drawing/2014/main" id="{F8CB1CBA-7487-94F8-C903-B9F7B65FAA43}"/>
              </a:ext>
            </a:extLst>
          </p:cNvPr>
          <p:cNvSpPr txBox="1"/>
          <p:nvPr/>
        </p:nvSpPr>
        <p:spPr>
          <a:xfrm>
            <a:off x="11175834" y="2871982"/>
            <a:ext cx="2047875" cy="1200329"/>
          </a:xfrm>
          <a:prstGeom prst="rect">
            <a:avLst/>
          </a:prstGeom>
          <a:noFill/>
        </p:spPr>
        <p:txBody>
          <a:bodyPr wrap="square" rtlCol="0">
            <a:spAutoFit/>
          </a:bodyPr>
          <a:lstStyle/>
          <a:p>
            <a:r>
              <a:rPr lang="en-US" altLang="ko-KR" sz="2400" dirty="0"/>
              <a:t>f: feature</a:t>
            </a:r>
          </a:p>
          <a:p>
            <a:r>
              <a:rPr lang="en-US" altLang="ko-KR" sz="2400" dirty="0" err="1"/>
              <a:t>sp</a:t>
            </a:r>
            <a:r>
              <a:rPr lang="en-US" altLang="ko-KR" sz="2400" dirty="0"/>
              <a:t>: split point</a:t>
            </a:r>
          </a:p>
          <a:p>
            <a:endParaRPr lang="ko-KR" alt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325" dirty="0"/>
              <a:t>Information</a:t>
            </a:r>
            <a:r>
              <a:rPr spc="-165" dirty="0"/>
              <a:t> </a:t>
            </a:r>
            <a:r>
              <a:rPr spc="-105" dirty="0"/>
              <a:t>Gain</a:t>
            </a:r>
            <a:r>
              <a:rPr spc="-180" dirty="0"/>
              <a:t> </a:t>
            </a:r>
            <a:r>
              <a:rPr spc="-555" dirty="0"/>
              <a:t>(IG)</a:t>
            </a:r>
          </a:p>
        </p:txBody>
      </p:sp>
      <p:pic>
        <p:nvPicPr>
          <p:cNvPr id="3" name="object 3"/>
          <p:cNvPicPr/>
          <p:nvPr/>
        </p:nvPicPr>
        <p:blipFill>
          <a:blip r:embed="rId2" cstate="print"/>
          <a:stretch>
            <a:fillRect/>
          </a:stretch>
        </p:blipFill>
        <p:spPr>
          <a:xfrm>
            <a:off x="491289" y="1166812"/>
            <a:ext cx="14574919" cy="1473868"/>
          </a:xfrm>
          <a:prstGeom prst="rect">
            <a:avLst/>
          </a:prstGeom>
        </p:spPr>
      </p:pic>
      <p:pic>
        <p:nvPicPr>
          <p:cNvPr id="4" name="object 4"/>
          <p:cNvPicPr/>
          <p:nvPr/>
        </p:nvPicPr>
        <p:blipFill>
          <a:blip r:embed="rId3" cstate="print"/>
          <a:stretch>
            <a:fillRect/>
          </a:stretch>
        </p:blipFill>
        <p:spPr>
          <a:xfrm>
            <a:off x="511759" y="3971256"/>
            <a:ext cx="102352" cy="102351"/>
          </a:xfrm>
          <a:prstGeom prst="rect">
            <a:avLst/>
          </a:prstGeom>
        </p:spPr>
      </p:pic>
      <p:pic>
        <p:nvPicPr>
          <p:cNvPr id="5" name="object 5"/>
          <p:cNvPicPr/>
          <p:nvPr/>
        </p:nvPicPr>
        <p:blipFill>
          <a:blip r:embed="rId4" cstate="print"/>
          <a:stretch>
            <a:fillRect/>
          </a:stretch>
        </p:blipFill>
        <p:spPr>
          <a:xfrm>
            <a:off x="511759" y="4626308"/>
            <a:ext cx="102352" cy="102351"/>
          </a:xfrm>
          <a:prstGeom prst="rect">
            <a:avLst/>
          </a:prstGeom>
        </p:spPr>
      </p:pic>
      <p:sp>
        <p:nvSpPr>
          <p:cNvPr id="6" name="object 6"/>
          <p:cNvSpPr txBox="1"/>
          <p:nvPr/>
        </p:nvSpPr>
        <p:spPr>
          <a:xfrm>
            <a:off x="478589" y="2907196"/>
            <a:ext cx="8043545" cy="1961514"/>
          </a:xfrm>
          <a:prstGeom prst="rect">
            <a:avLst/>
          </a:prstGeom>
        </p:spPr>
        <p:txBody>
          <a:bodyPr vert="horz" wrap="square" lIns="0" tIns="15240" rIns="0" bIns="0" rtlCol="0">
            <a:spAutoFit/>
          </a:bodyPr>
          <a:lstStyle/>
          <a:p>
            <a:pPr marL="12700">
              <a:lnSpc>
                <a:spcPct val="100000"/>
              </a:lnSpc>
              <a:spcBef>
                <a:spcPts val="120"/>
              </a:spcBef>
            </a:pPr>
            <a:r>
              <a:rPr sz="2550" spc="110" dirty="0">
                <a:solidFill>
                  <a:srgbClr val="04182D"/>
                </a:solidFill>
                <a:latin typeface="Tahoma"/>
                <a:cs typeface="Tahoma"/>
              </a:rPr>
              <a:t>Criteria</a:t>
            </a:r>
            <a:r>
              <a:rPr sz="2550" spc="-35" dirty="0">
                <a:solidFill>
                  <a:srgbClr val="04182D"/>
                </a:solidFill>
                <a:latin typeface="Tahoma"/>
                <a:cs typeface="Tahoma"/>
              </a:rPr>
              <a:t> </a:t>
            </a:r>
            <a:r>
              <a:rPr sz="2550" spc="80" dirty="0">
                <a:solidFill>
                  <a:srgbClr val="04182D"/>
                </a:solidFill>
                <a:latin typeface="Tahoma"/>
                <a:cs typeface="Tahoma"/>
              </a:rPr>
              <a:t>to</a:t>
            </a:r>
            <a:r>
              <a:rPr sz="2550" spc="-35" dirty="0">
                <a:solidFill>
                  <a:srgbClr val="04182D"/>
                </a:solidFill>
                <a:latin typeface="Tahoma"/>
                <a:cs typeface="Tahoma"/>
              </a:rPr>
              <a:t> </a:t>
            </a:r>
            <a:r>
              <a:rPr sz="2550" spc="105" dirty="0">
                <a:solidFill>
                  <a:srgbClr val="04182D"/>
                </a:solidFill>
                <a:latin typeface="Tahoma"/>
                <a:cs typeface="Tahoma"/>
              </a:rPr>
              <a:t>measure</a:t>
            </a:r>
            <a:r>
              <a:rPr sz="2550" spc="-35" dirty="0">
                <a:solidFill>
                  <a:srgbClr val="04182D"/>
                </a:solidFill>
                <a:latin typeface="Tahoma"/>
                <a:cs typeface="Tahoma"/>
              </a:rPr>
              <a:t> </a:t>
            </a:r>
            <a:r>
              <a:rPr sz="2550" spc="95" dirty="0">
                <a:solidFill>
                  <a:srgbClr val="04182D"/>
                </a:solidFill>
                <a:latin typeface="Tahoma"/>
                <a:cs typeface="Tahoma"/>
              </a:rPr>
              <a:t>the</a:t>
            </a:r>
            <a:r>
              <a:rPr sz="2550" spc="-30" dirty="0">
                <a:solidFill>
                  <a:srgbClr val="04182D"/>
                </a:solidFill>
                <a:latin typeface="Tahoma"/>
                <a:cs typeface="Tahoma"/>
              </a:rPr>
              <a:t> </a:t>
            </a:r>
            <a:r>
              <a:rPr sz="2550" spc="90" dirty="0">
                <a:solidFill>
                  <a:srgbClr val="04182D"/>
                </a:solidFill>
                <a:latin typeface="Tahoma"/>
                <a:cs typeface="Tahoma"/>
              </a:rPr>
              <a:t>impurity</a:t>
            </a:r>
            <a:r>
              <a:rPr sz="2550" spc="-35" dirty="0">
                <a:solidFill>
                  <a:srgbClr val="04182D"/>
                </a:solidFill>
                <a:latin typeface="Tahoma"/>
                <a:cs typeface="Tahoma"/>
              </a:rPr>
              <a:t> </a:t>
            </a:r>
            <a:r>
              <a:rPr sz="2550" spc="114" dirty="0">
                <a:solidFill>
                  <a:srgbClr val="04182D"/>
                </a:solidFill>
                <a:latin typeface="Tahoma"/>
                <a:cs typeface="Tahoma"/>
              </a:rPr>
              <a:t>of</a:t>
            </a:r>
            <a:r>
              <a:rPr sz="2550" spc="-35" dirty="0">
                <a:solidFill>
                  <a:srgbClr val="04182D"/>
                </a:solidFill>
                <a:latin typeface="Tahoma"/>
                <a:cs typeface="Tahoma"/>
              </a:rPr>
              <a:t> </a:t>
            </a:r>
            <a:r>
              <a:rPr sz="2550" spc="225" dirty="0">
                <a:solidFill>
                  <a:srgbClr val="04182D"/>
                </a:solidFill>
                <a:latin typeface="Tahoma"/>
                <a:cs typeface="Tahoma"/>
              </a:rPr>
              <a:t>a</a:t>
            </a:r>
            <a:r>
              <a:rPr sz="2550" spc="-35" dirty="0">
                <a:solidFill>
                  <a:srgbClr val="04182D"/>
                </a:solidFill>
                <a:latin typeface="Tahoma"/>
                <a:cs typeface="Tahoma"/>
              </a:rPr>
              <a:t> </a:t>
            </a:r>
            <a:r>
              <a:rPr sz="2550" spc="114" dirty="0">
                <a:solidFill>
                  <a:srgbClr val="04182D"/>
                </a:solidFill>
                <a:latin typeface="Tahoma"/>
                <a:cs typeface="Tahoma"/>
              </a:rPr>
              <a:t>node</a:t>
            </a:r>
            <a:r>
              <a:rPr sz="2550" spc="-30" dirty="0">
                <a:solidFill>
                  <a:srgbClr val="04182D"/>
                </a:solidFill>
                <a:latin typeface="Tahoma"/>
                <a:cs typeface="Tahoma"/>
              </a:rPr>
              <a:t> </a:t>
            </a:r>
            <a:r>
              <a:rPr sz="3100" i="1" spc="-10" dirty="0">
                <a:solidFill>
                  <a:srgbClr val="04182D"/>
                </a:solidFill>
                <a:latin typeface="Georgia"/>
                <a:cs typeface="Georgia"/>
              </a:rPr>
              <a:t>I</a:t>
            </a:r>
            <a:r>
              <a:rPr sz="3100" spc="-10" dirty="0">
                <a:solidFill>
                  <a:srgbClr val="04182D"/>
                </a:solidFill>
                <a:latin typeface="Book Antiqua"/>
                <a:cs typeface="Book Antiqua"/>
              </a:rPr>
              <a:t>(</a:t>
            </a:r>
            <a:r>
              <a:rPr sz="3100" i="1" spc="-10" dirty="0">
                <a:solidFill>
                  <a:srgbClr val="04182D"/>
                </a:solidFill>
                <a:latin typeface="Georgia"/>
                <a:cs typeface="Georgia"/>
              </a:rPr>
              <a:t>node</a:t>
            </a:r>
            <a:r>
              <a:rPr sz="3100" spc="-10" dirty="0">
                <a:solidFill>
                  <a:srgbClr val="04182D"/>
                </a:solidFill>
                <a:latin typeface="Book Antiqua"/>
                <a:cs typeface="Book Antiqua"/>
              </a:rPr>
              <a:t>)</a:t>
            </a:r>
            <a:r>
              <a:rPr sz="2550" spc="-10" dirty="0">
                <a:solidFill>
                  <a:srgbClr val="04182D"/>
                </a:solidFill>
                <a:latin typeface="Tahoma"/>
                <a:cs typeface="Tahoma"/>
              </a:rPr>
              <a:t>:</a:t>
            </a:r>
            <a:endParaRPr sz="2550">
              <a:latin typeface="Tahoma"/>
              <a:cs typeface="Tahoma"/>
            </a:endParaRPr>
          </a:p>
          <a:p>
            <a:pPr marL="381000" marR="6051550">
              <a:lnSpc>
                <a:spcPct val="168600"/>
              </a:lnSpc>
              <a:spcBef>
                <a:spcPts val="1175"/>
              </a:spcBef>
            </a:pPr>
            <a:r>
              <a:rPr sz="2550" spc="80" dirty="0">
                <a:solidFill>
                  <a:srgbClr val="04182D"/>
                </a:solidFill>
                <a:latin typeface="Tahoma"/>
                <a:cs typeface="Tahoma"/>
              </a:rPr>
              <a:t>gini</a:t>
            </a:r>
            <a:r>
              <a:rPr sz="2550" spc="-40" dirty="0">
                <a:solidFill>
                  <a:srgbClr val="04182D"/>
                </a:solidFill>
                <a:latin typeface="Tahoma"/>
                <a:cs typeface="Tahoma"/>
              </a:rPr>
              <a:t> </a:t>
            </a:r>
            <a:r>
              <a:rPr sz="2550" spc="-10" dirty="0">
                <a:solidFill>
                  <a:srgbClr val="04182D"/>
                </a:solidFill>
                <a:latin typeface="Tahoma"/>
                <a:cs typeface="Tahoma"/>
              </a:rPr>
              <a:t>index, </a:t>
            </a:r>
            <a:r>
              <a:rPr sz="2550" spc="65" dirty="0">
                <a:solidFill>
                  <a:srgbClr val="04182D"/>
                </a:solidFill>
                <a:latin typeface="Tahoma"/>
                <a:cs typeface="Tahoma"/>
              </a:rPr>
              <a:t>entropy.</a:t>
            </a:r>
            <a:r>
              <a:rPr sz="2550" spc="-60" dirty="0">
                <a:solidFill>
                  <a:srgbClr val="04182D"/>
                </a:solidFill>
                <a:latin typeface="Tahoma"/>
                <a:cs typeface="Tahoma"/>
              </a:rPr>
              <a:t> </a:t>
            </a:r>
            <a:r>
              <a:rPr sz="2550" spc="-140" dirty="0">
                <a:solidFill>
                  <a:srgbClr val="04182D"/>
                </a:solidFill>
                <a:latin typeface="Tahoma"/>
                <a:cs typeface="Tahoma"/>
              </a:rPr>
              <a:t>...</a:t>
            </a:r>
            <a:endParaRPr sz="2550">
              <a:latin typeface="Tahoma"/>
              <a:cs typeface="Tahoma"/>
            </a:endParaRPr>
          </a:p>
        </p:txBody>
      </p:sp>
      <p:sp>
        <p:nvSpPr>
          <p:cNvPr id="10" name="슬라이드 번호 개체 틀 9">
            <a:extLst>
              <a:ext uri="{FF2B5EF4-FFF2-40B4-BE49-F238E27FC236}">
                <a16:creationId xmlns:a16="http://schemas.microsoft.com/office/drawing/2014/main" id="{A41F8365-E4B3-6EFA-15D8-5A0DFC78EF7E}"/>
              </a:ext>
            </a:extLst>
          </p:cNvPr>
          <p:cNvSpPr>
            <a:spLocks noGrp="1"/>
          </p:cNvSpPr>
          <p:nvPr>
            <p:ph type="sldNum" sz="quarter" idx="7"/>
          </p:nvPr>
        </p:nvSpPr>
        <p:spPr/>
        <p:txBody>
          <a:bodyPr/>
          <a:lstStyle/>
          <a:p>
            <a:fld id="{B6F15528-21DE-4FAA-801E-634DDDAF4B2B}" type="slidenum">
              <a:rPr lang="en-US" altLang="ko-KR" smtClean="0"/>
              <a:t>13</a:t>
            </a:fld>
            <a:endParaRPr lang="en-US" altLang="ko-KR"/>
          </a:p>
        </p:txBody>
      </p:sp>
      <p:sp>
        <p:nvSpPr>
          <p:cNvPr id="12" name="TextBox 11">
            <a:extLst>
              <a:ext uri="{FF2B5EF4-FFF2-40B4-BE49-F238E27FC236}">
                <a16:creationId xmlns:a16="http://schemas.microsoft.com/office/drawing/2014/main" id="{C80727E1-14B4-FFDA-2F3E-B5FD08F5FF0B}"/>
              </a:ext>
            </a:extLst>
          </p:cNvPr>
          <p:cNvSpPr txBox="1"/>
          <p:nvPr/>
        </p:nvSpPr>
        <p:spPr>
          <a:xfrm>
            <a:off x="5492749" y="3971256"/>
            <a:ext cx="9586161" cy="3970318"/>
          </a:xfrm>
          <a:prstGeom prst="rect">
            <a:avLst/>
          </a:prstGeom>
          <a:noFill/>
        </p:spPr>
        <p:txBody>
          <a:bodyPr wrap="square">
            <a:spAutoFit/>
          </a:bodyPr>
          <a:lstStyle/>
          <a:p>
            <a:r>
              <a:rPr lang="en-US" altLang="ko-KR" dirty="0"/>
              <a:t>The </a:t>
            </a:r>
            <a:r>
              <a:rPr lang="en-US" altLang="ko-KR" b="1" dirty="0"/>
              <a:t>Gini Index</a:t>
            </a:r>
            <a:r>
              <a:rPr lang="en-US" altLang="ko-KR" dirty="0"/>
              <a:t>, also known as </a:t>
            </a:r>
            <a:r>
              <a:rPr lang="en-US" altLang="ko-KR" b="1" dirty="0"/>
              <a:t>Gini Impurity</a:t>
            </a:r>
            <a:r>
              <a:rPr lang="en-US" altLang="ko-KR" dirty="0"/>
              <a:t>, is a metric used in decision to evaluate the quality of a split. It measures the level of impurity or disorder in a dataset, with the goal of minimizing impurity in child nodes after a split.</a:t>
            </a:r>
          </a:p>
          <a:p>
            <a:endParaRPr lang="en-US" altLang="ko-KR" dirty="0"/>
          </a:p>
          <a:p>
            <a:r>
              <a:rPr lang="en-US" altLang="ko-KR" b="1" dirty="0"/>
              <a:t>Key Properties of the Gini Index</a:t>
            </a:r>
          </a:p>
          <a:p>
            <a:pPr>
              <a:buFont typeface="+mj-lt"/>
              <a:buAutoNum type="arabicPeriod"/>
            </a:pPr>
            <a:r>
              <a:rPr lang="en-US" altLang="ko-KR" b="1" dirty="0"/>
              <a:t>Range</a:t>
            </a:r>
            <a:r>
              <a:rPr lang="en-US" altLang="ko-KR" dirty="0"/>
              <a:t>:</a:t>
            </a:r>
          </a:p>
          <a:p>
            <a:pPr marL="742950" lvl="1" indent="-285750">
              <a:buFont typeface="+mj-lt"/>
              <a:buAutoNum type="arabicPeriod"/>
            </a:pPr>
            <a:r>
              <a:rPr lang="en-US" altLang="ko-KR" dirty="0"/>
              <a:t>The Gini Index ranges from 0 to 1.</a:t>
            </a:r>
          </a:p>
          <a:p>
            <a:pPr marL="742950" lvl="1" indent="-285750">
              <a:buFont typeface="+mj-lt"/>
              <a:buAutoNum type="arabicPeriod"/>
            </a:pPr>
            <a:r>
              <a:rPr lang="en-US" altLang="ko-KR" dirty="0"/>
              <a:t>Gini = 0: Pure node (all samples belong to one class).</a:t>
            </a:r>
          </a:p>
          <a:p>
            <a:pPr marL="742950" lvl="1" indent="-285750">
              <a:buFont typeface="+mj-lt"/>
              <a:buAutoNum type="arabicPeriod"/>
            </a:pPr>
            <a:r>
              <a:rPr lang="en-US" altLang="ko-KR" dirty="0"/>
              <a:t>Gini = 1: Maximum impurity (all classes are equally represented).</a:t>
            </a:r>
          </a:p>
          <a:p>
            <a:pPr>
              <a:buFont typeface="+mj-lt"/>
              <a:buAutoNum type="arabicPeriod"/>
            </a:pPr>
            <a:r>
              <a:rPr lang="en-US" altLang="ko-KR" b="1" dirty="0"/>
              <a:t>Interpretation</a:t>
            </a:r>
            <a:r>
              <a:rPr lang="en-US" altLang="ko-KR" dirty="0"/>
              <a:t>:</a:t>
            </a:r>
          </a:p>
          <a:p>
            <a:pPr marL="742950" lvl="1" indent="-285750">
              <a:buFont typeface="+mj-lt"/>
              <a:buAutoNum type="arabicPeriod"/>
            </a:pPr>
            <a:r>
              <a:rPr lang="en-US" altLang="ko-KR" dirty="0"/>
              <a:t>Lower Gini values indicate purer nodes.</a:t>
            </a:r>
          </a:p>
          <a:p>
            <a:pPr marL="742950" lvl="1" indent="-285750">
              <a:buFont typeface="+mj-lt"/>
              <a:buAutoNum type="arabicPeriod"/>
            </a:pPr>
            <a:r>
              <a:rPr lang="en-US" altLang="ko-KR" dirty="0"/>
              <a:t>Splits are chosen to minimize the Gini Index, resulting in more homogeneous child nodes.</a:t>
            </a:r>
          </a:p>
          <a:p>
            <a:endParaRPr lang="ko-KR"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190" dirty="0"/>
              <a:t>Classification-</a:t>
            </a:r>
            <a:r>
              <a:rPr spc="-260" dirty="0"/>
              <a:t>Tree</a:t>
            </a:r>
            <a:r>
              <a:rPr spc="-60" dirty="0"/>
              <a:t> </a:t>
            </a:r>
            <a:r>
              <a:rPr spc="-180" dirty="0"/>
              <a:t>Learning</a:t>
            </a:r>
          </a:p>
        </p:txBody>
      </p:sp>
      <p:pic>
        <p:nvPicPr>
          <p:cNvPr id="3" name="object 3"/>
          <p:cNvPicPr/>
          <p:nvPr/>
        </p:nvPicPr>
        <p:blipFill>
          <a:blip r:embed="rId2" cstate="print"/>
          <a:stretch>
            <a:fillRect/>
          </a:stretch>
        </p:blipFill>
        <p:spPr>
          <a:xfrm>
            <a:off x="511759" y="1351034"/>
            <a:ext cx="102352" cy="102351"/>
          </a:xfrm>
          <a:prstGeom prst="rect">
            <a:avLst/>
          </a:prstGeom>
        </p:spPr>
      </p:pic>
      <p:pic>
        <p:nvPicPr>
          <p:cNvPr id="4" name="object 4"/>
          <p:cNvPicPr/>
          <p:nvPr/>
        </p:nvPicPr>
        <p:blipFill>
          <a:blip r:embed="rId3" cstate="print"/>
          <a:stretch>
            <a:fillRect/>
          </a:stretch>
        </p:blipFill>
        <p:spPr>
          <a:xfrm>
            <a:off x="511759" y="2006086"/>
            <a:ext cx="102352" cy="102351"/>
          </a:xfrm>
          <a:prstGeom prst="rect">
            <a:avLst/>
          </a:prstGeom>
        </p:spPr>
      </p:pic>
      <p:pic>
        <p:nvPicPr>
          <p:cNvPr id="5" name="object 5"/>
          <p:cNvPicPr/>
          <p:nvPr/>
        </p:nvPicPr>
        <p:blipFill>
          <a:blip r:embed="rId4" cstate="print"/>
          <a:stretch>
            <a:fillRect/>
          </a:stretch>
        </p:blipFill>
        <p:spPr>
          <a:xfrm>
            <a:off x="869991" y="2487140"/>
            <a:ext cx="122822" cy="122822"/>
          </a:xfrm>
          <a:prstGeom prst="rect">
            <a:avLst/>
          </a:prstGeom>
        </p:spPr>
      </p:pic>
      <p:sp>
        <p:nvSpPr>
          <p:cNvPr id="6" name="object 6"/>
          <p:cNvSpPr txBox="1"/>
          <p:nvPr/>
        </p:nvSpPr>
        <p:spPr>
          <a:xfrm>
            <a:off x="847056" y="1174571"/>
            <a:ext cx="8411210" cy="2233930"/>
          </a:xfrm>
          <a:prstGeom prst="rect">
            <a:avLst/>
          </a:prstGeom>
        </p:spPr>
        <p:txBody>
          <a:bodyPr vert="horz" wrap="square" lIns="0" tIns="15875" rIns="0" bIns="0" rtlCol="0">
            <a:spAutoFit/>
          </a:bodyPr>
          <a:lstStyle/>
          <a:p>
            <a:pPr marL="12700">
              <a:lnSpc>
                <a:spcPct val="100000"/>
              </a:lnSpc>
              <a:spcBef>
                <a:spcPts val="125"/>
              </a:spcBef>
            </a:pPr>
            <a:r>
              <a:rPr sz="2550" spc="135" dirty="0">
                <a:solidFill>
                  <a:srgbClr val="04182D"/>
                </a:solidFill>
                <a:latin typeface="Tahoma"/>
                <a:cs typeface="Tahoma"/>
              </a:rPr>
              <a:t>Nodes</a:t>
            </a:r>
            <a:r>
              <a:rPr sz="2550" spc="-45" dirty="0">
                <a:solidFill>
                  <a:srgbClr val="04182D"/>
                </a:solidFill>
                <a:latin typeface="Tahoma"/>
                <a:cs typeface="Tahoma"/>
              </a:rPr>
              <a:t> </a:t>
            </a:r>
            <a:r>
              <a:rPr sz="2550" spc="110" dirty="0">
                <a:solidFill>
                  <a:srgbClr val="04182D"/>
                </a:solidFill>
                <a:latin typeface="Tahoma"/>
                <a:cs typeface="Tahoma"/>
              </a:rPr>
              <a:t>are</a:t>
            </a:r>
            <a:r>
              <a:rPr sz="2550" spc="-50" dirty="0">
                <a:solidFill>
                  <a:srgbClr val="04182D"/>
                </a:solidFill>
                <a:latin typeface="Tahoma"/>
                <a:cs typeface="Tahoma"/>
              </a:rPr>
              <a:t> </a:t>
            </a:r>
            <a:r>
              <a:rPr sz="2550" spc="90" dirty="0">
                <a:solidFill>
                  <a:srgbClr val="04182D"/>
                </a:solidFill>
                <a:latin typeface="Tahoma"/>
                <a:cs typeface="Tahoma"/>
              </a:rPr>
              <a:t>grown</a:t>
            </a:r>
            <a:r>
              <a:rPr sz="2550" spc="-45" dirty="0">
                <a:solidFill>
                  <a:srgbClr val="04182D"/>
                </a:solidFill>
                <a:latin typeface="Tahoma"/>
                <a:cs typeface="Tahoma"/>
              </a:rPr>
              <a:t> </a:t>
            </a:r>
            <a:r>
              <a:rPr sz="2550" spc="50" dirty="0">
                <a:solidFill>
                  <a:srgbClr val="04182D"/>
                </a:solidFill>
                <a:latin typeface="Tahoma"/>
                <a:cs typeface="Tahoma"/>
              </a:rPr>
              <a:t>recursively.</a:t>
            </a:r>
            <a:endParaRPr sz="2550">
              <a:latin typeface="Tahoma"/>
              <a:cs typeface="Tahoma"/>
            </a:endParaRPr>
          </a:p>
          <a:p>
            <a:pPr marL="12700">
              <a:lnSpc>
                <a:spcPct val="100000"/>
              </a:lnSpc>
              <a:spcBef>
                <a:spcPts val="2100"/>
              </a:spcBef>
            </a:pPr>
            <a:r>
              <a:rPr sz="2550" spc="135" dirty="0">
                <a:solidFill>
                  <a:srgbClr val="04182D"/>
                </a:solidFill>
                <a:latin typeface="Tahoma"/>
                <a:cs typeface="Tahoma"/>
              </a:rPr>
              <a:t>At</a:t>
            </a:r>
            <a:r>
              <a:rPr sz="2550" spc="-40" dirty="0">
                <a:solidFill>
                  <a:srgbClr val="04182D"/>
                </a:solidFill>
                <a:latin typeface="Tahoma"/>
                <a:cs typeface="Tahoma"/>
              </a:rPr>
              <a:t> </a:t>
            </a:r>
            <a:r>
              <a:rPr sz="2550" spc="165" dirty="0">
                <a:solidFill>
                  <a:srgbClr val="04182D"/>
                </a:solidFill>
                <a:latin typeface="Tahoma"/>
                <a:cs typeface="Tahoma"/>
              </a:rPr>
              <a:t>each</a:t>
            </a:r>
            <a:r>
              <a:rPr sz="2550" spc="-40" dirty="0">
                <a:solidFill>
                  <a:srgbClr val="04182D"/>
                </a:solidFill>
                <a:latin typeface="Tahoma"/>
                <a:cs typeface="Tahoma"/>
              </a:rPr>
              <a:t> </a:t>
            </a:r>
            <a:r>
              <a:rPr sz="2550" spc="65" dirty="0">
                <a:solidFill>
                  <a:srgbClr val="04182D"/>
                </a:solidFill>
                <a:latin typeface="Tahoma"/>
                <a:cs typeface="Tahoma"/>
              </a:rPr>
              <a:t>node,</a:t>
            </a:r>
            <a:r>
              <a:rPr sz="2550" spc="-40" dirty="0">
                <a:solidFill>
                  <a:srgbClr val="04182D"/>
                </a:solidFill>
                <a:latin typeface="Tahoma"/>
                <a:cs typeface="Tahoma"/>
              </a:rPr>
              <a:t> </a:t>
            </a:r>
            <a:r>
              <a:rPr sz="2550" spc="75" dirty="0">
                <a:solidFill>
                  <a:srgbClr val="04182D"/>
                </a:solidFill>
                <a:latin typeface="Tahoma"/>
                <a:cs typeface="Tahoma"/>
              </a:rPr>
              <a:t>split</a:t>
            </a:r>
            <a:r>
              <a:rPr sz="2550" spc="-35" dirty="0">
                <a:solidFill>
                  <a:srgbClr val="04182D"/>
                </a:solidFill>
                <a:latin typeface="Tahoma"/>
                <a:cs typeface="Tahoma"/>
              </a:rPr>
              <a:t> </a:t>
            </a:r>
            <a:r>
              <a:rPr sz="2550" spc="95" dirty="0">
                <a:solidFill>
                  <a:srgbClr val="04182D"/>
                </a:solidFill>
                <a:latin typeface="Tahoma"/>
                <a:cs typeface="Tahoma"/>
              </a:rPr>
              <a:t>the</a:t>
            </a:r>
            <a:r>
              <a:rPr sz="2550" spc="-40" dirty="0">
                <a:solidFill>
                  <a:srgbClr val="04182D"/>
                </a:solidFill>
                <a:latin typeface="Tahoma"/>
                <a:cs typeface="Tahoma"/>
              </a:rPr>
              <a:t> </a:t>
            </a:r>
            <a:r>
              <a:rPr sz="2550" spc="155" dirty="0">
                <a:solidFill>
                  <a:srgbClr val="04182D"/>
                </a:solidFill>
                <a:latin typeface="Tahoma"/>
                <a:cs typeface="Tahoma"/>
              </a:rPr>
              <a:t>data</a:t>
            </a:r>
            <a:r>
              <a:rPr sz="2550" spc="-40" dirty="0">
                <a:solidFill>
                  <a:srgbClr val="04182D"/>
                </a:solidFill>
                <a:latin typeface="Tahoma"/>
                <a:cs typeface="Tahoma"/>
              </a:rPr>
              <a:t> </a:t>
            </a:r>
            <a:r>
              <a:rPr sz="2550" spc="155" dirty="0">
                <a:solidFill>
                  <a:srgbClr val="04182D"/>
                </a:solidFill>
                <a:latin typeface="Tahoma"/>
                <a:cs typeface="Tahoma"/>
              </a:rPr>
              <a:t>based</a:t>
            </a:r>
            <a:r>
              <a:rPr sz="2550" spc="-40" dirty="0">
                <a:solidFill>
                  <a:srgbClr val="04182D"/>
                </a:solidFill>
                <a:latin typeface="Tahoma"/>
                <a:cs typeface="Tahoma"/>
              </a:rPr>
              <a:t> </a:t>
            </a:r>
            <a:r>
              <a:rPr sz="2550" spc="-25" dirty="0">
                <a:solidFill>
                  <a:srgbClr val="04182D"/>
                </a:solidFill>
                <a:latin typeface="Tahoma"/>
                <a:cs typeface="Tahoma"/>
              </a:rPr>
              <a:t>on:</a:t>
            </a:r>
            <a:endParaRPr sz="2550">
              <a:latin typeface="Tahoma"/>
              <a:cs typeface="Tahoma"/>
            </a:endParaRPr>
          </a:p>
          <a:p>
            <a:pPr marL="381000">
              <a:lnSpc>
                <a:spcPct val="100000"/>
              </a:lnSpc>
              <a:spcBef>
                <a:spcPts val="260"/>
              </a:spcBef>
            </a:pPr>
            <a:r>
              <a:rPr sz="2550" spc="95" dirty="0">
                <a:solidFill>
                  <a:srgbClr val="04182D"/>
                </a:solidFill>
                <a:latin typeface="Tahoma"/>
                <a:cs typeface="Tahoma"/>
              </a:rPr>
              <a:t>feature</a:t>
            </a:r>
            <a:r>
              <a:rPr sz="2550" spc="-55" dirty="0">
                <a:solidFill>
                  <a:srgbClr val="04182D"/>
                </a:solidFill>
                <a:latin typeface="Tahoma"/>
                <a:cs typeface="Tahoma"/>
              </a:rPr>
              <a:t> </a:t>
            </a:r>
            <a:r>
              <a:rPr sz="3100" i="1" spc="515" dirty="0">
                <a:solidFill>
                  <a:srgbClr val="04182D"/>
                </a:solidFill>
                <a:latin typeface="Georgia"/>
                <a:cs typeface="Georgia"/>
              </a:rPr>
              <a:t>f</a:t>
            </a:r>
            <a:r>
              <a:rPr sz="3100" i="1" spc="330" dirty="0">
                <a:solidFill>
                  <a:srgbClr val="04182D"/>
                </a:solidFill>
                <a:latin typeface="Georgia"/>
                <a:cs typeface="Georgia"/>
              </a:rPr>
              <a:t> </a:t>
            </a:r>
            <a:r>
              <a:rPr sz="2550" spc="150" dirty="0">
                <a:solidFill>
                  <a:srgbClr val="04182D"/>
                </a:solidFill>
                <a:latin typeface="Tahoma"/>
                <a:cs typeface="Tahoma"/>
              </a:rPr>
              <a:t>and</a:t>
            </a:r>
            <a:r>
              <a:rPr sz="2550" spc="-55" dirty="0">
                <a:solidFill>
                  <a:srgbClr val="04182D"/>
                </a:solidFill>
                <a:latin typeface="Tahoma"/>
                <a:cs typeface="Tahoma"/>
              </a:rPr>
              <a:t> </a:t>
            </a:r>
            <a:r>
              <a:rPr sz="2550" spc="60" dirty="0">
                <a:solidFill>
                  <a:srgbClr val="04182D"/>
                </a:solidFill>
                <a:latin typeface="Tahoma"/>
                <a:cs typeface="Tahoma"/>
              </a:rPr>
              <a:t>split-</a:t>
            </a:r>
            <a:r>
              <a:rPr sz="2550" spc="85" dirty="0">
                <a:solidFill>
                  <a:srgbClr val="04182D"/>
                </a:solidFill>
                <a:latin typeface="Tahoma"/>
                <a:cs typeface="Tahoma"/>
              </a:rPr>
              <a:t>point</a:t>
            </a:r>
            <a:r>
              <a:rPr sz="2550" spc="-55" dirty="0">
                <a:solidFill>
                  <a:srgbClr val="04182D"/>
                </a:solidFill>
                <a:latin typeface="Tahoma"/>
                <a:cs typeface="Tahoma"/>
              </a:rPr>
              <a:t> </a:t>
            </a:r>
            <a:r>
              <a:rPr sz="3100" i="1" dirty="0">
                <a:solidFill>
                  <a:srgbClr val="04182D"/>
                </a:solidFill>
                <a:latin typeface="Georgia"/>
                <a:cs typeface="Georgia"/>
              </a:rPr>
              <a:t>sp </a:t>
            </a:r>
            <a:r>
              <a:rPr sz="2550" spc="80" dirty="0">
                <a:solidFill>
                  <a:srgbClr val="04182D"/>
                </a:solidFill>
                <a:latin typeface="Tahoma"/>
                <a:cs typeface="Tahoma"/>
              </a:rPr>
              <a:t>to</a:t>
            </a:r>
            <a:r>
              <a:rPr sz="2550" spc="-55" dirty="0">
                <a:solidFill>
                  <a:srgbClr val="04182D"/>
                </a:solidFill>
                <a:latin typeface="Tahoma"/>
                <a:cs typeface="Tahoma"/>
              </a:rPr>
              <a:t> </a:t>
            </a:r>
            <a:r>
              <a:rPr sz="2550" spc="114" dirty="0">
                <a:solidFill>
                  <a:srgbClr val="04182D"/>
                </a:solidFill>
                <a:latin typeface="Tahoma"/>
                <a:cs typeface="Tahoma"/>
              </a:rPr>
              <a:t>maximize</a:t>
            </a:r>
            <a:r>
              <a:rPr sz="2550" spc="-55" dirty="0">
                <a:solidFill>
                  <a:srgbClr val="04182D"/>
                </a:solidFill>
                <a:latin typeface="Tahoma"/>
                <a:cs typeface="Tahoma"/>
              </a:rPr>
              <a:t> </a:t>
            </a:r>
            <a:r>
              <a:rPr sz="3100" i="1" spc="-10" dirty="0">
                <a:solidFill>
                  <a:srgbClr val="04182D"/>
                </a:solidFill>
                <a:latin typeface="Georgia"/>
                <a:cs typeface="Georgia"/>
              </a:rPr>
              <a:t>IG</a:t>
            </a:r>
            <a:r>
              <a:rPr sz="3100" spc="-10" dirty="0">
                <a:solidFill>
                  <a:srgbClr val="04182D"/>
                </a:solidFill>
                <a:latin typeface="Book Antiqua"/>
                <a:cs typeface="Book Antiqua"/>
              </a:rPr>
              <a:t>(node)</a:t>
            </a:r>
            <a:r>
              <a:rPr sz="2550" spc="-10" dirty="0">
                <a:solidFill>
                  <a:srgbClr val="04182D"/>
                </a:solidFill>
                <a:latin typeface="Tahoma"/>
                <a:cs typeface="Tahoma"/>
              </a:rPr>
              <a:t>.</a:t>
            </a:r>
            <a:endParaRPr sz="2550">
              <a:latin typeface="Tahoma"/>
              <a:cs typeface="Tahoma"/>
            </a:endParaRPr>
          </a:p>
          <a:p>
            <a:pPr marL="12700">
              <a:lnSpc>
                <a:spcPct val="100000"/>
              </a:lnSpc>
              <a:spcBef>
                <a:spcPts val="1435"/>
              </a:spcBef>
            </a:pPr>
            <a:r>
              <a:rPr sz="2550" spc="-30" dirty="0">
                <a:solidFill>
                  <a:srgbClr val="04182D"/>
                </a:solidFill>
                <a:latin typeface="Tahoma"/>
                <a:cs typeface="Tahoma"/>
              </a:rPr>
              <a:t>If</a:t>
            </a:r>
            <a:r>
              <a:rPr sz="2550" spc="-55" dirty="0">
                <a:solidFill>
                  <a:srgbClr val="04182D"/>
                </a:solidFill>
                <a:latin typeface="Tahoma"/>
                <a:cs typeface="Tahoma"/>
              </a:rPr>
              <a:t> </a:t>
            </a:r>
            <a:r>
              <a:rPr sz="3100" i="1" dirty="0">
                <a:solidFill>
                  <a:srgbClr val="04182D"/>
                </a:solidFill>
                <a:latin typeface="Georgia"/>
                <a:cs typeface="Georgia"/>
              </a:rPr>
              <a:t>IG</a:t>
            </a:r>
            <a:r>
              <a:rPr sz="3100" dirty="0">
                <a:solidFill>
                  <a:srgbClr val="04182D"/>
                </a:solidFill>
                <a:latin typeface="Book Antiqua"/>
                <a:cs typeface="Book Antiqua"/>
              </a:rPr>
              <a:t>(node)</a:t>
            </a:r>
            <a:r>
              <a:rPr sz="2550" dirty="0">
                <a:solidFill>
                  <a:srgbClr val="04182D"/>
                </a:solidFill>
                <a:latin typeface="Tahoma"/>
                <a:cs typeface="Tahoma"/>
              </a:rPr>
              <a:t>=</a:t>
            </a:r>
            <a:r>
              <a:rPr sz="2550" spc="-50" dirty="0">
                <a:solidFill>
                  <a:srgbClr val="04182D"/>
                </a:solidFill>
                <a:latin typeface="Tahoma"/>
                <a:cs typeface="Tahoma"/>
              </a:rPr>
              <a:t> </a:t>
            </a:r>
            <a:r>
              <a:rPr sz="2550" spc="95" dirty="0">
                <a:solidFill>
                  <a:srgbClr val="04182D"/>
                </a:solidFill>
                <a:latin typeface="Tahoma"/>
                <a:cs typeface="Tahoma"/>
              </a:rPr>
              <a:t>0,</a:t>
            </a:r>
            <a:r>
              <a:rPr sz="2550" spc="-55" dirty="0">
                <a:solidFill>
                  <a:srgbClr val="04182D"/>
                </a:solidFill>
                <a:latin typeface="Tahoma"/>
                <a:cs typeface="Tahoma"/>
              </a:rPr>
              <a:t> </a:t>
            </a:r>
            <a:r>
              <a:rPr sz="2550" spc="130" dirty="0">
                <a:solidFill>
                  <a:srgbClr val="04182D"/>
                </a:solidFill>
                <a:latin typeface="Tahoma"/>
                <a:cs typeface="Tahoma"/>
              </a:rPr>
              <a:t>declare</a:t>
            </a:r>
            <a:r>
              <a:rPr sz="2550" spc="-50" dirty="0">
                <a:solidFill>
                  <a:srgbClr val="04182D"/>
                </a:solidFill>
                <a:latin typeface="Tahoma"/>
                <a:cs typeface="Tahoma"/>
              </a:rPr>
              <a:t> </a:t>
            </a:r>
            <a:r>
              <a:rPr sz="2550" spc="95" dirty="0">
                <a:solidFill>
                  <a:srgbClr val="04182D"/>
                </a:solidFill>
                <a:latin typeface="Tahoma"/>
                <a:cs typeface="Tahoma"/>
              </a:rPr>
              <a:t>the</a:t>
            </a:r>
            <a:r>
              <a:rPr sz="2550" spc="-55" dirty="0">
                <a:solidFill>
                  <a:srgbClr val="04182D"/>
                </a:solidFill>
                <a:latin typeface="Tahoma"/>
                <a:cs typeface="Tahoma"/>
              </a:rPr>
              <a:t> </a:t>
            </a:r>
            <a:r>
              <a:rPr sz="2550" spc="114" dirty="0">
                <a:solidFill>
                  <a:srgbClr val="04182D"/>
                </a:solidFill>
                <a:latin typeface="Tahoma"/>
                <a:cs typeface="Tahoma"/>
              </a:rPr>
              <a:t>node</a:t>
            </a:r>
            <a:r>
              <a:rPr sz="2550" spc="-50" dirty="0">
                <a:solidFill>
                  <a:srgbClr val="04182D"/>
                </a:solidFill>
                <a:latin typeface="Tahoma"/>
                <a:cs typeface="Tahoma"/>
              </a:rPr>
              <a:t> </a:t>
            </a:r>
            <a:r>
              <a:rPr sz="2550" spc="225" dirty="0">
                <a:solidFill>
                  <a:srgbClr val="04182D"/>
                </a:solidFill>
                <a:latin typeface="Tahoma"/>
                <a:cs typeface="Tahoma"/>
              </a:rPr>
              <a:t>a</a:t>
            </a:r>
            <a:r>
              <a:rPr sz="2550" spc="-55" dirty="0">
                <a:solidFill>
                  <a:srgbClr val="04182D"/>
                </a:solidFill>
                <a:latin typeface="Tahoma"/>
                <a:cs typeface="Tahoma"/>
              </a:rPr>
              <a:t> </a:t>
            </a:r>
            <a:r>
              <a:rPr sz="2550" spc="75" dirty="0">
                <a:solidFill>
                  <a:srgbClr val="04182D"/>
                </a:solidFill>
                <a:latin typeface="Tahoma"/>
                <a:cs typeface="Tahoma"/>
              </a:rPr>
              <a:t>leaf.</a:t>
            </a:r>
            <a:r>
              <a:rPr sz="2550" spc="-55" dirty="0">
                <a:solidFill>
                  <a:srgbClr val="04182D"/>
                </a:solidFill>
                <a:latin typeface="Tahoma"/>
                <a:cs typeface="Tahoma"/>
              </a:rPr>
              <a:t> </a:t>
            </a:r>
            <a:r>
              <a:rPr sz="2550" spc="-25" dirty="0">
                <a:solidFill>
                  <a:srgbClr val="04182D"/>
                </a:solidFill>
                <a:latin typeface="Tahoma"/>
                <a:cs typeface="Tahoma"/>
              </a:rPr>
              <a:t>...</a:t>
            </a:r>
            <a:endParaRPr sz="2550">
              <a:latin typeface="Tahoma"/>
              <a:cs typeface="Tahoma"/>
            </a:endParaRPr>
          </a:p>
        </p:txBody>
      </p:sp>
      <p:pic>
        <p:nvPicPr>
          <p:cNvPr id="7" name="object 7"/>
          <p:cNvPicPr/>
          <p:nvPr/>
        </p:nvPicPr>
        <p:blipFill>
          <a:blip r:embed="rId5" cstate="print"/>
          <a:stretch>
            <a:fillRect/>
          </a:stretch>
        </p:blipFill>
        <p:spPr>
          <a:xfrm>
            <a:off x="511759" y="3152428"/>
            <a:ext cx="102352" cy="102351"/>
          </a:xfrm>
          <a:prstGeom prst="rect">
            <a:avLst/>
          </a:prstGeom>
        </p:spPr>
      </p:pic>
      <p:sp>
        <p:nvSpPr>
          <p:cNvPr id="11" name="슬라이드 번호 개체 틀 10">
            <a:extLst>
              <a:ext uri="{FF2B5EF4-FFF2-40B4-BE49-F238E27FC236}">
                <a16:creationId xmlns:a16="http://schemas.microsoft.com/office/drawing/2014/main" id="{EEB692A9-5FA2-CD8F-828B-31C1844923F7}"/>
              </a:ext>
            </a:extLst>
          </p:cNvPr>
          <p:cNvSpPr>
            <a:spLocks noGrp="1"/>
          </p:cNvSpPr>
          <p:nvPr>
            <p:ph type="sldNum" sz="quarter" idx="7"/>
          </p:nvPr>
        </p:nvSpPr>
        <p:spPr/>
        <p:txBody>
          <a:bodyPr/>
          <a:lstStyle/>
          <a:p>
            <a:fld id="{B6F15528-21DE-4FAA-801E-634DDDAF4B2B}" type="slidenum">
              <a:rPr lang="en-US" altLang="ko-KR" smtClean="0"/>
              <a:t>14</a:t>
            </a:fld>
            <a:endParaRPr lang="en-US" altLang="ko-K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352" y="392602"/>
            <a:ext cx="8107045" cy="1008380"/>
          </a:xfrm>
          <a:prstGeom prst="rect">
            <a:avLst/>
          </a:prstGeom>
        </p:spPr>
        <p:txBody>
          <a:bodyPr vert="horz" wrap="square" lIns="0" tIns="160655" rIns="0" bIns="0" rtlCol="0">
            <a:spAutoFit/>
          </a:bodyPr>
          <a:lstStyle/>
          <a:p>
            <a:pPr marL="12700">
              <a:lnSpc>
                <a:spcPct val="100000"/>
              </a:lnSpc>
              <a:spcBef>
                <a:spcPts val="1265"/>
              </a:spcBef>
            </a:pPr>
            <a:r>
              <a:rPr sz="2250" dirty="0">
                <a:solidFill>
                  <a:srgbClr val="008600"/>
                </a:solidFill>
                <a:latin typeface="Courier New"/>
                <a:cs typeface="Courier New"/>
              </a:rPr>
              <a:t># Import </a:t>
            </a:r>
            <a:r>
              <a:rPr sz="2250" spc="-10" dirty="0">
                <a:solidFill>
                  <a:srgbClr val="008600"/>
                </a:solidFill>
                <a:latin typeface="Courier New"/>
                <a:cs typeface="Courier New"/>
              </a:rPr>
              <a:t>DecisionTreeClassifier</a:t>
            </a:r>
            <a:endParaRPr sz="2250">
              <a:latin typeface="Courier New"/>
              <a:cs typeface="Courier New"/>
            </a:endParaRPr>
          </a:p>
          <a:p>
            <a:pPr marL="871855">
              <a:lnSpc>
                <a:spcPct val="100000"/>
              </a:lnSpc>
              <a:spcBef>
                <a:spcPts val="1170"/>
              </a:spcBef>
              <a:tabLst>
                <a:tab pos="4310380" algn="l"/>
              </a:tabLst>
            </a:pPr>
            <a:r>
              <a:rPr sz="2250" spc="-10" dirty="0">
                <a:solidFill>
                  <a:srgbClr val="04182D"/>
                </a:solidFill>
                <a:latin typeface="Courier New"/>
                <a:cs typeface="Courier New"/>
              </a:rPr>
              <a:t>sklearn.tree</a:t>
            </a:r>
            <a:r>
              <a:rPr sz="2250" dirty="0">
                <a:solidFill>
                  <a:srgbClr val="04182D"/>
                </a:solidFill>
                <a:latin typeface="Courier New"/>
                <a:cs typeface="Courier New"/>
              </a:rPr>
              <a:t>	</a:t>
            </a:r>
            <a:r>
              <a:rPr sz="2250" spc="-10" dirty="0">
                <a:solidFill>
                  <a:srgbClr val="04182D"/>
                </a:solidFill>
                <a:latin typeface="Courier New"/>
                <a:cs typeface="Courier New"/>
              </a:rPr>
              <a:t>DecisionTreeClassifier</a:t>
            </a:r>
            <a:endParaRPr sz="2250">
              <a:latin typeface="Courier New"/>
              <a:cs typeface="Courier New"/>
            </a:endParaRPr>
          </a:p>
        </p:txBody>
      </p:sp>
      <p:sp>
        <p:nvSpPr>
          <p:cNvPr id="3" name="object 3"/>
          <p:cNvSpPr txBox="1"/>
          <p:nvPr/>
        </p:nvSpPr>
        <p:spPr>
          <a:xfrm>
            <a:off x="6831958" y="2013857"/>
            <a:ext cx="2776855" cy="369570"/>
          </a:xfrm>
          <a:prstGeom prst="rect">
            <a:avLst/>
          </a:prstGeom>
        </p:spPr>
        <p:txBody>
          <a:bodyPr vert="horz" wrap="square" lIns="0" tIns="13335" rIns="0" bIns="0" rtlCol="0">
            <a:spAutoFit/>
          </a:bodyPr>
          <a:lstStyle/>
          <a:p>
            <a:pPr marL="12700">
              <a:lnSpc>
                <a:spcPct val="100000"/>
              </a:lnSpc>
              <a:spcBef>
                <a:spcPts val="105"/>
              </a:spcBef>
            </a:pPr>
            <a:r>
              <a:rPr sz="2250" spc="-10" dirty="0">
                <a:solidFill>
                  <a:srgbClr val="04182D"/>
                </a:solidFill>
                <a:latin typeface="Courier New"/>
                <a:cs typeface="Courier New"/>
              </a:rPr>
              <a:t>train_test_split</a:t>
            </a:r>
            <a:endParaRPr sz="2250">
              <a:latin typeface="Courier New"/>
              <a:cs typeface="Courier New"/>
            </a:endParaRPr>
          </a:p>
        </p:txBody>
      </p:sp>
      <p:sp>
        <p:nvSpPr>
          <p:cNvPr id="4" name="object 4"/>
          <p:cNvSpPr txBox="1"/>
          <p:nvPr/>
        </p:nvSpPr>
        <p:spPr>
          <a:xfrm>
            <a:off x="642352" y="1375180"/>
            <a:ext cx="4839970" cy="1499870"/>
          </a:xfrm>
          <a:prstGeom prst="rect">
            <a:avLst/>
          </a:prstGeom>
        </p:spPr>
        <p:txBody>
          <a:bodyPr vert="horz" wrap="square" lIns="0" tIns="12065" rIns="0" bIns="0" rtlCol="0">
            <a:spAutoFit/>
          </a:bodyPr>
          <a:lstStyle/>
          <a:p>
            <a:pPr marL="871855" marR="5080" indent="-859790">
              <a:lnSpc>
                <a:spcPct val="143300"/>
              </a:lnSpc>
              <a:spcBef>
                <a:spcPts val="95"/>
              </a:spcBef>
            </a:pPr>
            <a:r>
              <a:rPr sz="2250" dirty="0">
                <a:solidFill>
                  <a:srgbClr val="008600"/>
                </a:solidFill>
                <a:latin typeface="Courier New"/>
                <a:cs typeface="Courier New"/>
              </a:rPr>
              <a:t># Import </a:t>
            </a:r>
            <a:r>
              <a:rPr sz="2250" spc="-10" dirty="0">
                <a:solidFill>
                  <a:srgbClr val="008600"/>
                </a:solidFill>
                <a:latin typeface="Courier New"/>
                <a:cs typeface="Courier New"/>
              </a:rPr>
              <a:t>train_test_split </a:t>
            </a:r>
            <a:r>
              <a:rPr sz="2250" spc="-10" dirty="0">
                <a:solidFill>
                  <a:srgbClr val="04182D"/>
                </a:solidFill>
                <a:latin typeface="Courier New"/>
                <a:cs typeface="Courier New"/>
              </a:rPr>
              <a:t>sklearn.model_selection</a:t>
            </a:r>
            <a:endParaRPr sz="2250">
              <a:latin typeface="Courier New"/>
              <a:cs typeface="Courier New"/>
            </a:endParaRPr>
          </a:p>
          <a:p>
            <a:pPr marL="12700">
              <a:lnSpc>
                <a:spcPct val="100000"/>
              </a:lnSpc>
              <a:spcBef>
                <a:spcPts val="1170"/>
              </a:spcBef>
            </a:pPr>
            <a:r>
              <a:rPr sz="2250" dirty="0">
                <a:solidFill>
                  <a:srgbClr val="008600"/>
                </a:solidFill>
                <a:latin typeface="Courier New"/>
                <a:cs typeface="Courier New"/>
              </a:rPr>
              <a:t># Import </a:t>
            </a:r>
            <a:r>
              <a:rPr sz="2250" spc="-10" dirty="0">
                <a:solidFill>
                  <a:srgbClr val="008600"/>
                </a:solidFill>
                <a:latin typeface="Courier New"/>
                <a:cs typeface="Courier New"/>
              </a:rPr>
              <a:t>accuracy_score</a:t>
            </a:r>
            <a:endParaRPr sz="2250">
              <a:latin typeface="Courier New"/>
              <a:cs typeface="Courier New"/>
            </a:endParaRPr>
          </a:p>
        </p:txBody>
      </p:sp>
      <p:sp>
        <p:nvSpPr>
          <p:cNvPr id="5" name="object 5"/>
          <p:cNvSpPr txBox="1"/>
          <p:nvPr/>
        </p:nvSpPr>
        <p:spPr>
          <a:xfrm>
            <a:off x="642352" y="2849048"/>
            <a:ext cx="11374120" cy="3956050"/>
          </a:xfrm>
          <a:prstGeom prst="rect">
            <a:avLst/>
          </a:prstGeom>
        </p:spPr>
        <p:txBody>
          <a:bodyPr vert="horz" wrap="square" lIns="0" tIns="12065" rIns="0" bIns="0" rtlCol="0">
            <a:spAutoFit/>
          </a:bodyPr>
          <a:lstStyle/>
          <a:p>
            <a:pPr marL="12700" marR="4131945" indent="859155">
              <a:lnSpc>
                <a:spcPct val="143300"/>
              </a:lnSpc>
              <a:spcBef>
                <a:spcPts val="95"/>
              </a:spcBef>
              <a:tabLst>
                <a:tab pos="4826635" algn="l"/>
              </a:tabLst>
            </a:pPr>
            <a:r>
              <a:rPr sz="2250" spc="-10" dirty="0">
                <a:solidFill>
                  <a:srgbClr val="04182D"/>
                </a:solidFill>
                <a:latin typeface="Courier New"/>
                <a:cs typeface="Courier New"/>
              </a:rPr>
              <a:t>sklearn.metrics</a:t>
            </a:r>
            <a:r>
              <a:rPr sz="2250" dirty="0">
                <a:solidFill>
                  <a:srgbClr val="04182D"/>
                </a:solidFill>
                <a:latin typeface="Courier New"/>
                <a:cs typeface="Courier New"/>
              </a:rPr>
              <a:t>	</a:t>
            </a:r>
            <a:r>
              <a:rPr sz="2250" spc="-10" dirty="0">
                <a:solidFill>
                  <a:srgbClr val="04182D"/>
                </a:solidFill>
                <a:latin typeface="Courier New"/>
                <a:cs typeface="Courier New"/>
              </a:rPr>
              <a:t>accuracy_score </a:t>
            </a:r>
            <a:r>
              <a:rPr sz="2250" dirty="0">
                <a:solidFill>
                  <a:srgbClr val="008600"/>
                </a:solidFill>
                <a:latin typeface="Courier New"/>
                <a:cs typeface="Courier New"/>
              </a:rPr>
              <a:t># Split dataset into 80% train, 20% </a:t>
            </a:r>
            <a:r>
              <a:rPr sz="2250" spc="-20" dirty="0">
                <a:solidFill>
                  <a:srgbClr val="008600"/>
                </a:solidFill>
                <a:latin typeface="Courier New"/>
                <a:cs typeface="Courier New"/>
              </a:rPr>
              <a:t>test</a:t>
            </a:r>
            <a:endParaRPr sz="2250">
              <a:latin typeface="Courier New"/>
              <a:cs typeface="Courier New"/>
            </a:endParaRPr>
          </a:p>
          <a:p>
            <a:pPr marL="12700">
              <a:lnSpc>
                <a:spcPct val="100000"/>
              </a:lnSpc>
              <a:spcBef>
                <a:spcPts val="1170"/>
              </a:spcBef>
            </a:pPr>
            <a:r>
              <a:rPr sz="2250" dirty="0">
                <a:solidFill>
                  <a:srgbClr val="04182D"/>
                </a:solidFill>
                <a:latin typeface="Courier New"/>
                <a:cs typeface="Courier New"/>
              </a:rPr>
              <a:t>X_train, X_test, y_train, y_test= train_test_split(X, </a:t>
            </a:r>
            <a:r>
              <a:rPr sz="2250" spc="-25" dirty="0">
                <a:solidFill>
                  <a:srgbClr val="04182D"/>
                </a:solidFill>
                <a:latin typeface="Courier New"/>
                <a:cs typeface="Courier New"/>
              </a:rPr>
              <a:t>y,</a:t>
            </a:r>
            <a:endParaRPr sz="2250">
              <a:latin typeface="Courier New"/>
              <a:cs typeface="Courier New"/>
            </a:endParaRPr>
          </a:p>
          <a:p>
            <a:pPr marL="8782050" marR="5080">
              <a:lnSpc>
                <a:spcPct val="143300"/>
              </a:lnSpc>
            </a:pPr>
            <a:r>
              <a:rPr sz="2250" spc="-10" dirty="0">
                <a:solidFill>
                  <a:srgbClr val="04182D"/>
                </a:solidFill>
                <a:latin typeface="Courier New"/>
                <a:cs typeface="Courier New"/>
              </a:rPr>
              <a:t>test_size=</a:t>
            </a:r>
            <a:r>
              <a:rPr sz="2250" spc="-10" dirty="0">
                <a:solidFill>
                  <a:srgbClr val="BE2F72"/>
                </a:solidFill>
                <a:latin typeface="Courier New"/>
                <a:cs typeface="Courier New"/>
              </a:rPr>
              <a:t>0.2</a:t>
            </a:r>
            <a:r>
              <a:rPr sz="2250" spc="-10" dirty="0">
                <a:solidFill>
                  <a:srgbClr val="04182D"/>
                </a:solidFill>
                <a:latin typeface="Courier New"/>
                <a:cs typeface="Courier New"/>
              </a:rPr>
              <a:t>, stratify=y, random_state=</a:t>
            </a:r>
            <a:r>
              <a:rPr sz="2250" spc="-10" dirty="0">
                <a:solidFill>
                  <a:srgbClr val="BE2F72"/>
                </a:solidFill>
                <a:latin typeface="Courier New"/>
                <a:cs typeface="Courier New"/>
              </a:rPr>
              <a:t>1</a:t>
            </a:r>
            <a:r>
              <a:rPr sz="2250" spc="-10" dirty="0">
                <a:solidFill>
                  <a:srgbClr val="04182D"/>
                </a:solidFill>
                <a:latin typeface="Courier New"/>
                <a:cs typeface="Courier New"/>
              </a:rPr>
              <a:t>)</a:t>
            </a:r>
            <a:endParaRPr sz="2250">
              <a:latin typeface="Courier New"/>
              <a:cs typeface="Courier New"/>
            </a:endParaRPr>
          </a:p>
          <a:p>
            <a:pPr marL="12700">
              <a:lnSpc>
                <a:spcPct val="100000"/>
              </a:lnSpc>
              <a:spcBef>
                <a:spcPts val="1170"/>
              </a:spcBef>
            </a:pPr>
            <a:r>
              <a:rPr sz="2250" dirty="0">
                <a:solidFill>
                  <a:srgbClr val="008600"/>
                </a:solidFill>
                <a:latin typeface="Courier New"/>
                <a:cs typeface="Courier New"/>
              </a:rPr>
              <a:t># Instantiate dt, set 'criterion' to </a:t>
            </a:r>
            <a:r>
              <a:rPr sz="2250" spc="-10" dirty="0">
                <a:solidFill>
                  <a:srgbClr val="008600"/>
                </a:solidFill>
                <a:latin typeface="Courier New"/>
                <a:cs typeface="Courier New"/>
              </a:rPr>
              <a:t>'gini'</a:t>
            </a:r>
            <a:endParaRPr sz="2250">
              <a:latin typeface="Courier New"/>
              <a:cs typeface="Courier New"/>
            </a:endParaRPr>
          </a:p>
          <a:p>
            <a:pPr marL="12700">
              <a:lnSpc>
                <a:spcPct val="100000"/>
              </a:lnSpc>
              <a:spcBef>
                <a:spcPts val="1165"/>
              </a:spcBef>
            </a:pPr>
            <a:r>
              <a:rPr sz="2250" dirty="0">
                <a:solidFill>
                  <a:srgbClr val="04182D"/>
                </a:solidFill>
                <a:latin typeface="Courier New"/>
                <a:cs typeface="Courier New"/>
              </a:rPr>
              <a:t>dt</a:t>
            </a:r>
            <a:r>
              <a:rPr sz="2250" spc="-5" dirty="0">
                <a:solidFill>
                  <a:srgbClr val="04182D"/>
                </a:solidFill>
                <a:latin typeface="Courier New"/>
                <a:cs typeface="Courier New"/>
              </a:rPr>
              <a:t> </a:t>
            </a:r>
            <a:r>
              <a:rPr sz="2250" dirty="0">
                <a:solidFill>
                  <a:srgbClr val="04182D"/>
                </a:solidFill>
                <a:latin typeface="Courier New"/>
                <a:cs typeface="Courier New"/>
              </a:rPr>
              <a:t>=</a:t>
            </a:r>
            <a:r>
              <a:rPr sz="2250" spc="-5" dirty="0">
                <a:solidFill>
                  <a:srgbClr val="04182D"/>
                </a:solidFill>
                <a:latin typeface="Courier New"/>
                <a:cs typeface="Courier New"/>
              </a:rPr>
              <a:t> </a:t>
            </a:r>
            <a:r>
              <a:rPr sz="2250" dirty="0">
                <a:solidFill>
                  <a:srgbClr val="04182D"/>
                </a:solidFill>
                <a:latin typeface="Courier New"/>
                <a:cs typeface="Courier New"/>
              </a:rPr>
              <a:t>DecisionTreeClassifier(criterion=</a:t>
            </a:r>
            <a:r>
              <a:rPr sz="2250" dirty="0">
                <a:solidFill>
                  <a:srgbClr val="BE2F72"/>
                </a:solidFill>
                <a:latin typeface="Courier New"/>
                <a:cs typeface="Courier New"/>
              </a:rPr>
              <a:t>'gini'</a:t>
            </a:r>
            <a:r>
              <a:rPr sz="2250" dirty="0">
                <a:solidFill>
                  <a:srgbClr val="04182D"/>
                </a:solidFill>
                <a:latin typeface="Courier New"/>
                <a:cs typeface="Courier New"/>
              </a:rPr>
              <a:t>, </a:t>
            </a:r>
            <a:r>
              <a:rPr sz="2250" spc="-10" dirty="0">
                <a:solidFill>
                  <a:srgbClr val="04182D"/>
                </a:solidFill>
                <a:latin typeface="Courier New"/>
                <a:cs typeface="Courier New"/>
              </a:rPr>
              <a:t>random_state=</a:t>
            </a:r>
            <a:r>
              <a:rPr sz="2250" spc="-10" dirty="0">
                <a:solidFill>
                  <a:srgbClr val="BE2F72"/>
                </a:solidFill>
                <a:latin typeface="Courier New"/>
                <a:cs typeface="Courier New"/>
              </a:rPr>
              <a:t>1</a:t>
            </a:r>
            <a:r>
              <a:rPr sz="2250" spc="-10" dirty="0">
                <a:solidFill>
                  <a:srgbClr val="04182D"/>
                </a:solidFill>
                <a:latin typeface="Courier New"/>
                <a:cs typeface="Courier New"/>
              </a:rPr>
              <a:t>)</a:t>
            </a:r>
            <a:endParaRPr sz="2250">
              <a:latin typeface="Courier New"/>
              <a:cs typeface="Courier New"/>
            </a:endParaRPr>
          </a:p>
        </p:txBody>
      </p:sp>
      <p:sp>
        <p:nvSpPr>
          <p:cNvPr id="9" name="슬라이드 번호 개체 틀 8">
            <a:extLst>
              <a:ext uri="{FF2B5EF4-FFF2-40B4-BE49-F238E27FC236}">
                <a16:creationId xmlns:a16="http://schemas.microsoft.com/office/drawing/2014/main" id="{5F2D1CD0-76C1-52DB-27D7-E556B0D8A041}"/>
              </a:ext>
            </a:extLst>
          </p:cNvPr>
          <p:cNvSpPr>
            <a:spLocks noGrp="1"/>
          </p:cNvSpPr>
          <p:nvPr>
            <p:ph type="sldNum" sz="quarter" idx="7"/>
          </p:nvPr>
        </p:nvSpPr>
        <p:spPr/>
        <p:txBody>
          <a:bodyPr/>
          <a:lstStyle/>
          <a:p>
            <a:fld id="{B6F15528-21DE-4FAA-801E-634DDDAF4B2B}" type="slidenum">
              <a:rPr lang="en-US" altLang="ko-KR" smtClean="0"/>
              <a:t>15</a:t>
            </a:fld>
            <a:endParaRPr lang="en-US" altLang="ko-K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73"/>
            <a:ext cx="9216390" cy="713740"/>
          </a:xfrm>
          <a:prstGeom prst="rect">
            <a:avLst/>
          </a:prstGeom>
        </p:spPr>
        <p:txBody>
          <a:bodyPr vert="horz" wrap="square" lIns="0" tIns="13970" rIns="0" bIns="0" rtlCol="0">
            <a:spAutoFit/>
          </a:bodyPr>
          <a:lstStyle/>
          <a:p>
            <a:pPr marL="12700">
              <a:lnSpc>
                <a:spcPct val="100000"/>
              </a:lnSpc>
              <a:spcBef>
                <a:spcPts val="110"/>
              </a:spcBef>
            </a:pPr>
            <a:r>
              <a:rPr spc="-325" dirty="0"/>
              <a:t>Information</a:t>
            </a:r>
            <a:r>
              <a:rPr spc="-120" dirty="0"/>
              <a:t> </a:t>
            </a:r>
            <a:r>
              <a:rPr spc="-200" dirty="0"/>
              <a:t>Criterion</a:t>
            </a:r>
            <a:r>
              <a:rPr spc="-114" dirty="0"/>
              <a:t> </a:t>
            </a:r>
            <a:r>
              <a:rPr spc="-265" dirty="0"/>
              <a:t>in</a:t>
            </a:r>
            <a:r>
              <a:rPr spc="-120" dirty="0"/>
              <a:t> </a:t>
            </a:r>
            <a:r>
              <a:rPr spc="-250" dirty="0"/>
              <a:t>scikit-</a:t>
            </a:r>
            <a:r>
              <a:rPr spc="-95" dirty="0"/>
              <a:t>learn</a:t>
            </a:r>
          </a:p>
        </p:txBody>
      </p:sp>
      <p:sp>
        <p:nvSpPr>
          <p:cNvPr id="3" name="object 3"/>
          <p:cNvSpPr/>
          <p:nvPr/>
        </p:nvSpPr>
        <p:spPr>
          <a:xfrm>
            <a:off x="491289" y="1166800"/>
            <a:ext cx="14575155" cy="4258310"/>
          </a:xfrm>
          <a:custGeom>
            <a:avLst/>
            <a:gdLst/>
            <a:ahLst/>
            <a:cxnLst/>
            <a:rect l="l" t="t" r="r" b="b"/>
            <a:pathLst>
              <a:path w="14575155" h="4258310">
                <a:moveTo>
                  <a:pt x="14498413" y="4257841"/>
                </a:moveTo>
                <a:lnTo>
                  <a:pt x="76505" y="4257841"/>
                </a:lnTo>
                <a:lnTo>
                  <a:pt x="71180" y="4257316"/>
                </a:lnTo>
                <a:lnTo>
                  <a:pt x="31920" y="4241054"/>
                </a:lnTo>
                <a:lnTo>
                  <a:pt x="4175" y="4202327"/>
                </a:lnTo>
                <a:lnTo>
                  <a:pt x="0" y="4181335"/>
                </a:lnTo>
                <a:lnTo>
                  <a:pt x="0" y="4175960"/>
                </a:lnTo>
                <a:lnTo>
                  <a:pt x="0" y="76505"/>
                </a:lnTo>
                <a:lnTo>
                  <a:pt x="16786" y="31920"/>
                </a:lnTo>
                <a:lnTo>
                  <a:pt x="55513" y="4175"/>
                </a:lnTo>
                <a:lnTo>
                  <a:pt x="76505" y="0"/>
                </a:lnTo>
                <a:lnTo>
                  <a:pt x="14498413" y="0"/>
                </a:lnTo>
                <a:lnTo>
                  <a:pt x="14542998" y="16786"/>
                </a:lnTo>
                <a:lnTo>
                  <a:pt x="14570742" y="55513"/>
                </a:lnTo>
                <a:lnTo>
                  <a:pt x="14574918" y="76505"/>
                </a:lnTo>
                <a:lnTo>
                  <a:pt x="14574918" y="4181335"/>
                </a:lnTo>
                <a:lnTo>
                  <a:pt x="14558132" y="4225920"/>
                </a:lnTo>
                <a:lnTo>
                  <a:pt x="14519404" y="4253665"/>
                </a:lnTo>
                <a:lnTo>
                  <a:pt x="14503737" y="4257316"/>
                </a:lnTo>
                <a:lnTo>
                  <a:pt x="14498413" y="4257841"/>
                </a:lnTo>
                <a:close/>
              </a:path>
            </a:pathLst>
          </a:custGeom>
          <a:solidFill>
            <a:srgbClr val="F6F2EB"/>
          </a:solidFill>
        </p:spPr>
        <p:txBody>
          <a:bodyPr wrap="square" lIns="0" tIns="0" rIns="0" bIns="0" rtlCol="0"/>
          <a:lstStyle/>
          <a:p>
            <a:endParaRPr/>
          </a:p>
        </p:txBody>
      </p:sp>
      <p:sp>
        <p:nvSpPr>
          <p:cNvPr id="4" name="object 4"/>
          <p:cNvSpPr/>
          <p:nvPr/>
        </p:nvSpPr>
        <p:spPr>
          <a:xfrm>
            <a:off x="491289" y="5670286"/>
            <a:ext cx="14575155" cy="819150"/>
          </a:xfrm>
          <a:custGeom>
            <a:avLst/>
            <a:gdLst/>
            <a:ahLst/>
            <a:cxnLst/>
            <a:rect l="l" t="t" r="r" b="b"/>
            <a:pathLst>
              <a:path w="14575155" h="819150">
                <a:moveTo>
                  <a:pt x="14498413" y="818815"/>
                </a:moveTo>
                <a:lnTo>
                  <a:pt x="76505" y="818815"/>
                </a:lnTo>
                <a:lnTo>
                  <a:pt x="71180" y="818290"/>
                </a:lnTo>
                <a:lnTo>
                  <a:pt x="31920" y="802028"/>
                </a:lnTo>
                <a:lnTo>
                  <a:pt x="4175" y="763301"/>
                </a:lnTo>
                <a:lnTo>
                  <a:pt x="0" y="742310"/>
                </a:lnTo>
                <a:lnTo>
                  <a:pt x="0" y="736934"/>
                </a:lnTo>
                <a:lnTo>
                  <a:pt x="0" y="76505"/>
                </a:lnTo>
                <a:lnTo>
                  <a:pt x="16786" y="31920"/>
                </a:lnTo>
                <a:lnTo>
                  <a:pt x="55513" y="4175"/>
                </a:lnTo>
                <a:lnTo>
                  <a:pt x="76505" y="0"/>
                </a:lnTo>
                <a:lnTo>
                  <a:pt x="14498413" y="0"/>
                </a:lnTo>
                <a:lnTo>
                  <a:pt x="14542998" y="16785"/>
                </a:lnTo>
                <a:lnTo>
                  <a:pt x="14570742" y="55512"/>
                </a:lnTo>
                <a:lnTo>
                  <a:pt x="14574918" y="76505"/>
                </a:lnTo>
                <a:lnTo>
                  <a:pt x="14574918" y="742310"/>
                </a:lnTo>
                <a:lnTo>
                  <a:pt x="14558132" y="786894"/>
                </a:lnTo>
                <a:lnTo>
                  <a:pt x="14519404" y="814638"/>
                </a:lnTo>
                <a:lnTo>
                  <a:pt x="14503737" y="818290"/>
                </a:lnTo>
                <a:lnTo>
                  <a:pt x="14498413" y="818815"/>
                </a:lnTo>
                <a:close/>
              </a:path>
            </a:pathLst>
          </a:custGeom>
          <a:solidFill>
            <a:srgbClr val="04182D"/>
          </a:solidFill>
        </p:spPr>
        <p:txBody>
          <a:bodyPr wrap="square" lIns="0" tIns="0" rIns="0" bIns="0" rtlCol="0"/>
          <a:lstStyle/>
          <a:p>
            <a:endParaRPr/>
          </a:p>
        </p:txBody>
      </p:sp>
      <p:sp>
        <p:nvSpPr>
          <p:cNvPr id="5" name="object 5"/>
          <p:cNvSpPr txBox="1"/>
          <p:nvPr/>
        </p:nvSpPr>
        <p:spPr>
          <a:xfrm>
            <a:off x="642352" y="1231888"/>
            <a:ext cx="5184140" cy="3956050"/>
          </a:xfrm>
          <a:prstGeom prst="rect">
            <a:avLst/>
          </a:prstGeom>
        </p:spPr>
        <p:txBody>
          <a:bodyPr vert="horz" wrap="square" lIns="0" tIns="12065" rIns="0" bIns="0" rtlCol="0">
            <a:spAutoFit/>
          </a:bodyPr>
          <a:lstStyle/>
          <a:p>
            <a:pPr marL="12700" marR="348615">
              <a:lnSpc>
                <a:spcPct val="143300"/>
              </a:lnSpc>
              <a:spcBef>
                <a:spcPts val="95"/>
              </a:spcBef>
            </a:pPr>
            <a:r>
              <a:rPr sz="2250" dirty="0">
                <a:solidFill>
                  <a:srgbClr val="008600"/>
                </a:solidFill>
                <a:latin typeface="Courier New"/>
                <a:cs typeface="Courier New"/>
              </a:rPr>
              <a:t># Fit dt to the training </a:t>
            </a:r>
            <a:r>
              <a:rPr sz="2250" spc="-25" dirty="0">
                <a:solidFill>
                  <a:srgbClr val="008600"/>
                </a:solidFill>
                <a:latin typeface="Courier New"/>
                <a:cs typeface="Courier New"/>
              </a:rPr>
              <a:t>set </a:t>
            </a:r>
            <a:r>
              <a:rPr sz="2250" spc="-10" dirty="0">
                <a:solidFill>
                  <a:srgbClr val="04182D"/>
                </a:solidFill>
                <a:latin typeface="Courier New"/>
                <a:cs typeface="Courier New"/>
              </a:rPr>
              <a:t>dt.fit(X_train,y_train)</a:t>
            </a:r>
            <a:endParaRPr sz="2250">
              <a:latin typeface="Courier New"/>
              <a:cs typeface="Courier New"/>
            </a:endParaRPr>
          </a:p>
          <a:p>
            <a:pPr>
              <a:lnSpc>
                <a:spcPct val="100000"/>
              </a:lnSpc>
              <a:spcBef>
                <a:spcPts val="1320"/>
              </a:spcBef>
            </a:pPr>
            <a:endParaRPr sz="2250">
              <a:latin typeface="Courier New"/>
              <a:cs typeface="Courier New"/>
            </a:endParaRPr>
          </a:p>
          <a:p>
            <a:pPr marL="12700" marR="692785">
              <a:lnSpc>
                <a:spcPct val="143300"/>
              </a:lnSpc>
            </a:pPr>
            <a:r>
              <a:rPr sz="2250" dirty="0">
                <a:solidFill>
                  <a:srgbClr val="008600"/>
                </a:solidFill>
                <a:latin typeface="Courier New"/>
                <a:cs typeface="Courier New"/>
              </a:rPr>
              <a:t># Predict test-set </a:t>
            </a:r>
            <a:r>
              <a:rPr sz="2250" spc="-10" dirty="0">
                <a:solidFill>
                  <a:srgbClr val="008600"/>
                </a:solidFill>
                <a:latin typeface="Courier New"/>
                <a:cs typeface="Courier New"/>
              </a:rPr>
              <a:t>labels </a:t>
            </a:r>
            <a:r>
              <a:rPr sz="2250" dirty="0">
                <a:solidFill>
                  <a:srgbClr val="04182D"/>
                </a:solidFill>
                <a:latin typeface="Courier New"/>
                <a:cs typeface="Courier New"/>
              </a:rPr>
              <a:t>y_pred= </a:t>
            </a:r>
            <a:r>
              <a:rPr sz="2250" spc="-10" dirty="0">
                <a:solidFill>
                  <a:srgbClr val="04182D"/>
                </a:solidFill>
                <a:latin typeface="Courier New"/>
                <a:cs typeface="Courier New"/>
              </a:rPr>
              <a:t>dt.predict(X_test)</a:t>
            </a:r>
            <a:endParaRPr sz="2250">
              <a:latin typeface="Courier New"/>
              <a:cs typeface="Courier New"/>
            </a:endParaRPr>
          </a:p>
          <a:p>
            <a:pPr>
              <a:lnSpc>
                <a:spcPct val="100000"/>
              </a:lnSpc>
              <a:spcBef>
                <a:spcPts val="1320"/>
              </a:spcBef>
            </a:pPr>
            <a:endParaRPr sz="2250">
              <a:latin typeface="Courier New"/>
              <a:cs typeface="Courier New"/>
            </a:endParaRPr>
          </a:p>
          <a:p>
            <a:pPr marL="12700" marR="5080">
              <a:lnSpc>
                <a:spcPct val="143300"/>
              </a:lnSpc>
            </a:pPr>
            <a:r>
              <a:rPr sz="2250" dirty="0">
                <a:solidFill>
                  <a:srgbClr val="008600"/>
                </a:solidFill>
                <a:latin typeface="Courier New"/>
                <a:cs typeface="Courier New"/>
              </a:rPr>
              <a:t># Evaluate test-set </a:t>
            </a:r>
            <a:r>
              <a:rPr sz="2250" spc="-10" dirty="0">
                <a:solidFill>
                  <a:srgbClr val="008600"/>
                </a:solidFill>
                <a:latin typeface="Courier New"/>
                <a:cs typeface="Courier New"/>
              </a:rPr>
              <a:t>accuracy </a:t>
            </a:r>
            <a:r>
              <a:rPr sz="2250" dirty="0">
                <a:solidFill>
                  <a:srgbClr val="04182D"/>
                </a:solidFill>
                <a:latin typeface="Courier New"/>
                <a:cs typeface="Courier New"/>
              </a:rPr>
              <a:t>accuracy_score(y_test, </a:t>
            </a:r>
            <a:r>
              <a:rPr sz="2250" spc="-10" dirty="0">
                <a:solidFill>
                  <a:srgbClr val="04182D"/>
                </a:solidFill>
                <a:latin typeface="Courier New"/>
                <a:cs typeface="Courier New"/>
              </a:rPr>
              <a:t>y_pred)</a:t>
            </a:r>
            <a:endParaRPr sz="2250">
              <a:latin typeface="Courier New"/>
              <a:cs typeface="Courier New"/>
            </a:endParaRPr>
          </a:p>
        </p:txBody>
      </p:sp>
      <p:sp>
        <p:nvSpPr>
          <p:cNvPr id="6" name="object 6"/>
          <p:cNvSpPr txBox="1"/>
          <p:nvPr/>
        </p:nvSpPr>
        <p:spPr>
          <a:xfrm>
            <a:off x="642352" y="5882761"/>
            <a:ext cx="3292475" cy="369570"/>
          </a:xfrm>
          <a:prstGeom prst="rect">
            <a:avLst/>
          </a:prstGeom>
        </p:spPr>
        <p:txBody>
          <a:bodyPr vert="horz" wrap="square" lIns="0" tIns="13335" rIns="0" bIns="0" rtlCol="0">
            <a:spAutoFit/>
          </a:bodyPr>
          <a:lstStyle/>
          <a:p>
            <a:pPr marL="12700">
              <a:lnSpc>
                <a:spcPct val="100000"/>
              </a:lnSpc>
              <a:spcBef>
                <a:spcPts val="105"/>
              </a:spcBef>
            </a:pPr>
            <a:r>
              <a:rPr sz="2250" spc="-10" dirty="0">
                <a:solidFill>
                  <a:srgbClr val="FFFFFF"/>
                </a:solidFill>
                <a:latin typeface="Courier New"/>
                <a:cs typeface="Courier New"/>
              </a:rPr>
              <a:t>0.92105263157894735</a:t>
            </a:r>
            <a:endParaRPr sz="2250">
              <a:latin typeface="Courier New"/>
              <a:cs typeface="Courier New"/>
            </a:endParaRPr>
          </a:p>
        </p:txBody>
      </p:sp>
      <p:sp>
        <p:nvSpPr>
          <p:cNvPr id="10" name="슬라이드 번호 개체 틀 9">
            <a:extLst>
              <a:ext uri="{FF2B5EF4-FFF2-40B4-BE49-F238E27FC236}">
                <a16:creationId xmlns:a16="http://schemas.microsoft.com/office/drawing/2014/main" id="{59244FD0-38D9-3682-AE2B-05AA5BE47C4A}"/>
              </a:ext>
            </a:extLst>
          </p:cNvPr>
          <p:cNvSpPr>
            <a:spLocks noGrp="1"/>
          </p:cNvSpPr>
          <p:nvPr>
            <p:ph type="sldNum" sz="quarter" idx="7"/>
          </p:nvPr>
        </p:nvSpPr>
        <p:spPr/>
        <p:txBody>
          <a:bodyPr/>
          <a:lstStyle/>
          <a:p>
            <a:fld id="{B6F15528-21DE-4FAA-801E-634DDDAF4B2B}" type="slidenum">
              <a:rPr lang="en-US" altLang="ko-KR" smtClean="0"/>
              <a:t>16</a:t>
            </a:fld>
            <a:endParaRPr lang="en-US" altLang="ko-K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43510" rIns="0" bIns="0" rtlCol="0">
            <a:spAutoFit/>
          </a:bodyPr>
          <a:lstStyle/>
          <a:p>
            <a:pPr marL="2127885" marR="2059305" algn="ctr">
              <a:lnSpc>
                <a:spcPts val="6770"/>
              </a:lnSpc>
              <a:spcBef>
                <a:spcPts val="1130"/>
              </a:spcBef>
            </a:pPr>
            <a:r>
              <a:rPr spc="-390" dirty="0"/>
              <a:t>Decision-</a:t>
            </a:r>
            <a:r>
              <a:rPr spc="-685" dirty="0"/>
              <a:t>T</a:t>
            </a:r>
            <a:r>
              <a:rPr spc="-470" dirty="0"/>
              <a:t>r</a:t>
            </a:r>
            <a:r>
              <a:rPr spc="-340" dirty="0"/>
              <a:t>e</a:t>
            </a:r>
            <a:r>
              <a:rPr spc="-165" dirty="0"/>
              <a:t>e</a:t>
            </a:r>
            <a:r>
              <a:rPr spc="-270" dirty="0"/>
              <a:t> </a:t>
            </a:r>
            <a:r>
              <a:rPr spc="-370" dirty="0"/>
              <a:t>for </a:t>
            </a:r>
            <a:r>
              <a:rPr spc="-470" dirty="0"/>
              <a:t>Regression</a:t>
            </a:r>
          </a:p>
          <a:p>
            <a:pPr algn="ctr">
              <a:lnSpc>
                <a:spcPct val="100000"/>
              </a:lnSpc>
              <a:spcBef>
                <a:spcPts val="910"/>
              </a:spcBef>
              <a:tabLst>
                <a:tab pos="1779270" algn="l"/>
                <a:tab pos="3679825" algn="l"/>
                <a:tab pos="4699635" algn="l"/>
                <a:tab pos="6979920" algn="l"/>
                <a:tab pos="8555990" algn="l"/>
                <a:tab pos="9057640" algn="l"/>
              </a:tabLst>
            </a:pPr>
            <a:r>
              <a:rPr sz="2250" spc="60" dirty="0"/>
              <a:t>M</a:t>
            </a:r>
            <a:r>
              <a:rPr sz="2250" spc="-335" dirty="0"/>
              <a:t> </a:t>
            </a:r>
            <a:r>
              <a:rPr sz="2250" spc="270" dirty="0"/>
              <a:t>AC</a:t>
            </a:r>
            <a:r>
              <a:rPr sz="2250" spc="-335" dirty="0"/>
              <a:t> </a:t>
            </a:r>
            <a:r>
              <a:rPr sz="2250" spc="-60" dirty="0"/>
              <a:t>H</a:t>
            </a:r>
            <a:r>
              <a:rPr sz="2250" spc="-335" dirty="0"/>
              <a:t> </a:t>
            </a:r>
            <a:r>
              <a:rPr sz="2250" spc="-470" dirty="0"/>
              <a:t>I</a:t>
            </a:r>
            <a:r>
              <a:rPr sz="2250" spc="-335" dirty="0"/>
              <a:t> </a:t>
            </a:r>
            <a:r>
              <a:rPr sz="2250" spc="-60" dirty="0"/>
              <a:t>N</a:t>
            </a:r>
            <a:r>
              <a:rPr sz="2250" spc="-335" dirty="0"/>
              <a:t> </a:t>
            </a:r>
            <a:r>
              <a:rPr sz="2250" spc="-50" dirty="0"/>
              <a:t>E</a:t>
            </a:r>
            <a:r>
              <a:rPr sz="2250" dirty="0"/>
              <a:t>	</a:t>
            </a:r>
            <a:r>
              <a:rPr sz="2250" spc="-100" dirty="0"/>
              <a:t>L</a:t>
            </a:r>
            <a:r>
              <a:rPr sz="2250" spc="-335" dirty="0"/>
              <a:t> </a:t>
            </a:r>
            <a:r>
              <a:rPr sz="2250" dirty="0"/>
              <a:t>E</a:t>
            </a:r>
            <a:r>
              <a:rPr sz="2250" spc="-330" dirty="0"/>
              <a:t> </a:t>
            </a:r>
            <a:r>
              <a:rPr sz="2250" spc="60" dirty="0"/>
              <a:t>A</a:t>
            </a:r>
            <a:r>
              <a:rPr sz="2250" spc="-335" dirty="0"/>
              <a:t> </a:t>
            </a:r>
            <a:r>
              <a:rPr sz="2250" spc="-254" dirty="0"/>
              <a:t>R</a:t>
            </a:r>
            <a:r>
              <a:rPr sz="2250" spc="-330" dirty="0"/>
              <a:t> </a:t>
            </a:r>
            <a:r>
              <a:rPr sz="2250" spc="-60" dirty="0"/>
              <a:t>N</a:t>
            </a:r>
            <a:r>
              <a:rPr sz="2250" spc="-335" dirty="0"/>
              <a:t> </a:t>
            </a:r>
            <a:r>
              <a:rPr sz="2250" spc="-470" dirty="0"/>
              <a:t>I</a:t>
            </a:r>
            <a:r>
              <a:rPr sz="2250" spc="-330" dirty="0"/>
              <a:t> </a:t>
            </a:r>
            <a:r>
              <a:rPr sz="2250" spc="-60" dirty="0"/>
              <a:t>N</a:t>
            </a:r>
            <a:r>
              <a:rPr sz="2250" spc="-335" dirty="0"/>
              <a:t> </a:t>
            </a:r>
            <a:r>
              <a:rPr sz="2250" spc="30" dirty="0"/>
              <a:t>G</a:t>
            </a:r>
            <a:r>
              <a:rPr sz="2250" dirty="0"/>
              <a:t>	</a:t>
            </a:r>
            <a:r>
              <a:rPr sz="2250" spc="-170" dirty="0"/>
              <a:t>W</a:t>
            </a:r>
            <a:r>
              <a:rPr sz="2250" spc="-335" dirty="0"/>
              <a:t> </a:t>
            </a:r>
            <a:r>
              <a:rPr sz="2250" spc="-470" dirty="0"/>
              <a:t>I</a:t>
            </a:r>
            <a:r>
              <a:rPr sz="2250" spc="-335" dirty="0"/>
              <a:t> </a:t>
            </a:r>
            <a:r>
              <a:rPr sz="2250" spc="-90" dirty="0"/>
              <a:t>T</a:t>
            </a:r>
            <a:r>
              <a:rPr sz="2250" spc="-335" dirty="0"/>
              <a:t> </a:t>
            </a:r>
            <a:r>
              <a:rPr sz="2250" spc="-50" dirty="0"/>
              <a:t>H</a:t>
            </a:r>
            <a:r>
              <a:rPr sz="2250" dirty="0"/>
              <a:t>	</a:t>
            </a:r>
            <a:r>
              <a:rPr sz="2250" spc="-90" dirty="0"/>
              <a:t>T</a:t>
            </a:r>
            <a:r>
              <a:rPr sz="2250" spc="-335" dirty="0"/>
              <a:t> </a:t>
            </a:r>
            <a:r>
              <a:rPr sz="2250" spc="-254" dirty="0"/>
              <a:t>R</a:t>
            </a:r>
            <a:r>
              <a:rPr sz="2250" spc="-330" dirty="0"/>
              <a:t> </a:t>
            </a:r>
            <a:r>
              <a:rPr sz="2250" dirty="0"/>
              <a:t>E</a:t>
            </a:r>
            <a:r>
              <a:rPr sz="2250" spc="-330" dirty="0"/>
              <a:t> </a:t>
            </a:r>
            <a:r>
              <a:rPr sz="2250" dirty="0"/>
              <a:t>E</a:t>
            </a:r>
            <a:r>
              <a:rPr sz="2250" spc="-330" dirty="0"/>
              <a:t> </a:t>
            </a:r>
            <a:r>
              <a:rPr sz="2250" spc="-185" dirty="0"/>
              <a:t>-</a:t>
            </a:r>
            <a:r>
              <a:rPr sz="2250" spc="-330" dirty="0"/>
              <a:t> </a:t>
            </a:r>
            <a:r>
              <a:rPr sz="2250" spc="-100" dirty="0"/>
              <a:t>B</a:t>
            </a:r>
            <a:r>
              <a:rPr sz="2250" spc="-330" dirty="0"/>
              <a:t> </a:t>
            </a:r>
            <a:r>
              <a:rPr sz="2250" spc="60" dirty="0"/>
              <a:t>A</a:t>
            </a:r>
            <a:r>
              <a:rPr sz="2250" spc="-350" dirty="0"/>
              <a:t> </a:t>
            </a:r>
            <a:r>
              <a:rPr sz="2250" spc="-150" dirty="0"/>
              <a:t>S</a:t>
            </a:r>
            <a:r>
              <a:rPr sz="2250" spc="-330" dirty="0"/>
              <a:t> </a:t>
            </a:r>
            <a:r>
              <a:rPr sz="2250" dirty="0"/>
              <a:t>E</a:t>
            </a:r>
            <a:r>
              <a:rPr sz="2250" spc="-335" dirty="0"/>
              <a:t> </a:t>
            </a:r>
            <a:r>
              <a:rPr sz="2250" spc="-50" dirty="0"/>
              <a:t>D</a:t>
            </a:r>
            <a:r>
              <a:rPr sz="2250" dirty="0"/>
              <a:t>	</a:t>
            </a:r>
            <a:r>
              <a:rPr sz="2250" spc="60" dirty="0"/>
              <a:t>M</a:t>
            </a:r>
            <a:r>
              <a:rPr sz="2250" spc="-335" dirty="0"/>
              <a:t> </a:t>
            </a:r>
            <a:r>
              <a:rPr sz="2250" spc="65" dirty="0"/>
              <a:t>O</a:t>
            </a:r>
            <a:r>
              <a:rPr sz="2250" spc="-335" dirty="0"/>
              <a:t> </a:t>
            </a:r>
            <a:r>
              <a:rPr sz="2250" spc="-25" dirty="0"/>
              <a:t>D</a:t>
            </a:r>
            <a:r>
              <a:rPr sz="2250" spc="-330" dirty="0"/>
              <a:t> </a:t>
            </a:r>
            <a:r>
              <a:rPr sz="2250" dirty="0"/>
              <a:t>E</a:t>
            </a:r>
            <a:r>
              <a:rPr sz="2250" spc="-335" dirty="0"/>
              <a:t> </a:t>
            </a:r>
            <a:r>
              <a:rPr sz="2250" spc="-100" dirty="0"/>
              <a:t>L</a:t>
            </a:r>
            <a:r>
              <a:rPr sz="2250" spc="-330" dirty="0"/>
              <a:t> </a:t>
            </a:r>
            <a:r>
              <a:rPr sz="2250" spc="-50" dirty="0"/>
              <a:t>S</a:t>
            </a:r>
            <a:r>
              <a:rPr sz="2250" dirty="0"/>
              <a:t>	</a:t>
            </a:r>
            <a:r>
              <a:rPr sz="2250" spc="-470" dirty="0"/>
              <a:t>I</a:t>
            </a:r>
            <a:r>
              <a:rPr sz="2250" spc="-340" dirty="0"/>
              <a:t> </a:t>
            </a:r>
            <a:r>
              <a:rPr sz="2250" spc="-50" dirty="0"/>
              <a:t>N</a:t>
            </a:r>
            <a:r>
              <a:rPr sz="2250" dirty="0"/>
              <a:t>	</a:t>
            </a:r>
            <a:r>
              <a:rPr sz="2250" spc="-95" dirty="0"/>
              <a:t>P</a:t>
            </a:r>
            <a:r>
              <a:rPr sz="2250" spc="-335" dirty="0"/>
              <a:t> </a:t>
            </a:r>
            <a:r>
              <a:rPr sz="2250" spc="-25" dirty="0"/>
              <a:t>Y</a:t>
            </a:r>
            <a:r>
              <a:rPr sz="2250" spc="-335" dirty="0"/>
              <a:t> </a:t>
            </a:r>
            <a:r>
              <a:rPr sz="2250" spc="-90" dirty="0"/>
              <a:t>T</a:t>
            </a:r>
            <a:r>
              <a:rPr sz="2250" spc="-330" dirty="0"/>
              <a:t> </a:t>
            </a:r>
            <a:r>
              <a:rPr sz="2250" spc="-60" dirty="0"/>
              <a:t>H</a:t>
            </a:r>
            <a:r>
              <a:rPr sz="2250" spc="-335" dirty="0"/>
              <a:t> </a:t>
            </a:r>
            <a:r>
              <a:rPr sz="2250" spc="65" dirty="0"/>
              <a:t>O</a:t>
            </a:r>
            <a:r>
              <a:rPr sz="2250" spc="-330" dirty="0"/>
              <a:t> </a:t>
            </a:r>
            <a:r>
              <a:rPr sz="2250" spc="-50" dirty="0"/>
              <a:t>N</a:t>
            </a:r>
            <a:endParaRPr sz="2250"/>
          </a:p>
        </p:txBody>
      </p:sp>
      <p:sp>
        <p:nvSpPr>
          <p:cNvPr id="7" name="object 7"/>
          <p:cNvSpPr txBox="1"/>
          <p:nvPr/>
        </p:nvSpPr>
        <p:spPr>
          <a:xfrm>
            <a:off x="314826" y="6185734"/>
            <a:ext cx="1898650" cy="885190"/>
          </a:xfrm>
          <a:prstGeom prst="rect">
            <a:avLst/>
          </a:prstGeom>
        </p:spPr>
        <p:txBody>
          <a:bodyPr vert="horz" wrap="square" lIns="0" tIns="81915" rIns="0" bIns="0" rtlCol="0">
            <a:spAutoFit/>
          </a:bodyPr>
          <a:lstStyle/>
          <a:p>
            <a:pPr marL="12700">
              <a:lnSpc>
                <a:spcPct val="100000"/>
              </a:lnSpc>
              <a:spcBef>
                <a:spcPts val="645"/>
              </a:spcBef>
            </a:pPr>
            <a:r>
              <a:rPr sz="2550" b="1" spc="-10" dirty="0">
                <a:solidFill>
                  <a:srgbClr val="FFFFFF"/>
                </a:solidFill>
                <a:latin typeface="Tahoma"/>
                <a:cs typeface="Tahoma"/>
              </a:rPr>
              <a:t>Elie</a:t>
            </a:r>
            <a:r>
              <a:rPr sz="2550" b="1" spc="-175" dirty="0">
                <a:solidFill>
                  <a:srgbClr val="FFFFFF"/>
                </a:solidFill>
                <a:latin typeface="Tahoma"/>
                <a:cs typeface="Tahoma"/>
              </a:rPr>
              <a:t> </a:t>
            </a:r>
            <a:r>
              <a:rPr sz="2550" b="1" spc="-20" dirty="0">
                <a:solidFill>
                  <a:srgbClr val="FFFFFF"/>
                </a:solidFill>
                <a:latin typeface="Tahoma"/>
                <a:cs typeface="Tahoma"/>
              </a:rPr>
              <a:t>Kawerk</a:t>
            </a:r>
            <a:endParaRPr sz="2550">
              <a:latin typeface="Tahoma"/>
              <a:cs typeface="Tahoma"/>
            </a:endParaRPr>
          </a:p>
          <a:p>
            <a:pPr marL="12700">
              <a:lnSpc>
                <a:spcPct val="100000"/>
              </a:lnSpc>
              <a:spcBef>
                <a:spcPts val="459"/>
              </a:spcBef>
            </a:pPr>
            <a:r>
              <a:rPr sz="2250" spc="135" dirty="0">
                <a:solidFill>
                  <a:srgbClr val="FFFFFF"/>
                </a:solidFill>
                <a:latin typeface="Tahoma"/>
                <a:cs typeface="Tahoma"/>
              </a:rPr>
              <a:t>Data</a:t>
            </a:r>
            <a:r>
              <a:rPr sz="2250" spc="-45" dirty="0">
                <a:solidFill>
                  <a:srgbClr val="FFFFFF"/>
                </a:solidFill>
                <a:latin typeface="Tahoma"/>
                <a:cs typeface="Tahoma"/>
              </a:rPr>
              <a:t> </a:t>
            </a:r>
            <a:r>
              <a:rPr sz="2250" spc="55" dirty="0">
                <a:solidFill>
                  <a:srgbClr val="FFFFFF"/>
                </a:solidFill>
                <a:latin typeface="Tahoma"/>
                <a:cs typeface="Tahoma"/>
              </a:rPr>
              <a:t>Scientist</a:t>
            </a:r>
            <a:endParaRPr sz="2250">
              <a:latin typeface="Tahoma"/>
              <a:cs typeface="Tahoma"/>
            </a:endParaRPr>
          </a:p>
        </p:txBody>
      </p:sp>
      <p:sp>
        <p:nvSpPr>
          <p:cNvPr id="10" name="슬라이드 번호 개체 틀 9">
            <a:extLst>
              <a:ext uri="{FF2B5EF4-FFF2-40B4-BE49-F238E27FC236}">
                <a16:creationId xmlns:a16="http://schemas.microsoft.com/office/drawing/2014/main" id="{C862EE5A-F557-6C63-D232-355D6C81CAB9}"/>
              </a:ext>
            </a:extLst>
          </p:cNvPr>
          <p:cNvSpPr>
            <a:spLocks noGrp="1"/>
          </p:cNvSpPr>
          <p:nvPr>
            <p:ph type="sldNum" sz="quarter" idx="7"/>
          </p:nvPr>
        </p:nvSpPr>
        <p:spPr/>
        <p:txBody>
          <a:bodyPr/>
          <a:lstStyle/>
          <a:p>
            <a:fld id="{B6F15528-21DE-4FAA-801E-634DDDAF4B2B}" type="slidenum">
              <a:rPr lang="en-US" altLang="ko-KR" smtClean="0"/>
              <a:t>17</a:t>
            </a:fld>
            <a:endParaRPr lang="en-US" altLang="ko-K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4914265" cy="713740"/>
          </a:xfrm>
          <a:prstGeom prst="rect">
            <a:avLst/>
          </a:prstGeom>
        </p:spPr>
        <p:txBody>
          <a:bodyPr vert="horz" wrap="square" lIns="0" tIns="13970" rIns="0" bIns="0" rtlCol="0">
            <a:spAutoFit/>
          </a:bodyPr>
          <a:lstStyle/>
          <a:p>
            <a:pPr marL="12700">
              <a:lnSpc>
                <a:spcPct val="100000"/>
              </a:lnSpc>
              <a:spcBef>
                <a:spcPts val="110"/>
              </a:spcBef>
            </a:pPr>
            <a:r>
              <a:rPr spc="-254" dirty="0"/>
              <a:t>Auto-</a:t>
            </a:r>
            <a:r>
              <a:rPr spc="-185" dirty="0"/>
              <a:t>mpg</a:t>
            </a:r>
            <a:r>
              <a:rPr spc="-114" dirty="0"/>
              <a:t> </a:t>
            </a:r>
            <a:r>
              <a:rPr spc="-130" dirty="0"/>
              <a:t>Dataset</a:t>
            </a:r>
          </a:p>
        </p:txBody>
      </p:sp>
      <p:pic>
        <p:nvPicPr>
          <p:cNvPr id="3" name="object 3"/>
          <p:cNvPicPr/>
          <p:nvPr/>
        </p:nvPicPr>
        <p:blipFill>
          <a:blip r:embed="rId2" cstate="print"/>
          <a:stretch>
            <a:fillRect/>
          </a:stretch>
        </p:blipFill>
        <p:spPr>
          <a:xfrm>
            <a:off x="2681621" y="1166812"/>
            <a:ext cx="10194254" cy="5611699"/>
          </a:xfrm>
          <a:prstGeom prst="rect">
            <a:avLst/>
          </a:prstGeom>
        </p:spPr>
      </p:pic>
      <p:sp>
        <p:nvSpPr>
          <p:cNvPr id="7" name="슬라이드 번호 개체 틀 6">
            <a:extLst>
              <a:ext uri="{FF2B5EF4-FFF2-40B4-BE49-F238E27FC236}">
                <a16:creationId xmlns:a16="http://schemas.microsoft.com/office/drawing/2014/main" id="{A861B9D7-E282-3007-E318-8CAC7C4678B6}"/>
              </a:ext>
            </a:extLst>
          </p:cNvPr>
          <p:cNvSpPr>
            <a:spLocks noGrp="1"/>
          </p:cNvSpPr>
          <p:nvPr>
            <p:ph type="sldNum" sz="quarter" idx="7"/>
          </p:nvPr>
        </p:nvSpPr>
        <p:spPr/>
        <p:txBody>
          <a:bodyPr/>
          <a:lstStyle/>
          <a:p>
            <a:fld id="{B6F15528-21DE-4FAA-801E-634DDDAF4B2B}" type="slidenum">
              <a:rPr lang="en-US" altLang="ko-KR" smtClean="0"/>
              <a:t>18</a:t>
            </a:fld>
            <a:endParaRPr lang="en-US" altLang="ko-K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54" dirty="0"/>
              <a:t>Auto-</a:t>
            </a:r>
            <a:r>
              <a:rPr spc="-185" dirty="0"/>
              <a:t>mpg</a:t>
            </a:r>
            <a:r>
              <a:rPr spc="-140" dirty="0"/>
              <a:t> </a:t>
            </a:r>
            <a:r>
              <a:rPr spc="-330" dirty="0"/>
              <a:t>with</a:t>
            </a:r>
            <a:r>
              <a:rPr spc="-140" dirty="0"/>
              <a:t> </a:t>
            </a:r>
            <a:r>
              <a:rPr spc="-229" dirty="0"/>
              <a:t>one</a:t>
            </a:r>
            <a:r>
              <a:rPr spc="-140" dirty="0"/>
              <a:t> </a:t>
            </a:r>
            <a:r>
              <a:rPr spc="-145" dirty="0"/>
              <a:t>feature</a:t>
            </a:r>
          </a:p>
        </p:txBody>
      </p:sp>
      <p:pic>
        <p:nvPicPr>
          <p:cNvPr id="3" name="object 3"/>
          <p:cNvPicPr/>
          <p:nvPr/>
        </p:nvPicPr>
        <p:blipFill>
          <a:blip r:embed="rId2" cstate="print"/>
          <a:stretch>
            <a:fillRect/>
          </a:stretch>
        </p:blipFill>
        <p:spPr>
          <a:xfrm>
            <a:off x="4558602" y="1744662"/>
            <a:ext cx="6247477" cy="5533673"/>
          </a:xfrm>
          <a:prstGeom prst="rect">
            <a:avLst/>
          </a:prstGeom>
        </p:spPr>
      </p:pic>
      <p:sp>
        <p:nvSpPr>
          <p:cNvPr id="7" name="슬라이드 번호 개체 틀 6">
            <a:extLst>
              <a:ext uri="{FF2B5EF4-FFF2-40B4-BE49-F238E27FC236}">
                <a16:creationId xmlns:a16="http://schemas.microsoft.com/office/drawing/2014/main" id="{E7E43652-5308-4E7B-BBFC-6630288A330C}"/>
              </a:ext>
            </a:extLst>
          </p:cNvPr>
          <p:cNvSpPr>
            <a:spLocks noGrp="1"/>
          </p:cNvSpPr>
          <p:nvPr>
            <p:ph type="sldNum" sz="quarter" idx="7"/>
          </p:nvPr>
        </p:nvSpPr>
        <p:spPr/>
        <p:txBody>
          <a:bodyPr/>
          <a:lstStyle/>
          <a:p>
            <a:fld id="{B6F15528-21DE-4FAA-801E-634DDDAF4B2B}" type="slidenum">
              <a:rPr lang="en-US" altLang="ko-KR" smtClean="0"/>
              <a:t>19</a:t>
            </a:fld>
            <a:endParaRPr lang="en-US" altLang="ko-K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190" dirty="0"/>
              <a:t>Classification-</a:t>
            </a:r>
            <a:r>
              <a:rPr spc="-125" dirty="0"/>
              <a:t>tree</a:t>
            </a:r>
          </a:p>
        </p:txBody>
      </p:sp>
      <p:pic>
        <p:nvPicPr>
          <p:cNvPr id="3" name="object 3"/>
          <p:cNvPicPr/>
          <p:nvPr/>
        </p:nvPicPr>
        <p:blipFill>
          <a:blip r:embed="rId2" cstate="print"/>
          <a:stretch>
            <a:fillRect/>
          </a:stretch>
        </p:blipFill>
        <p:spPr>
          <a:xfrm>
            <a:off x="511759" y="1351044"/>
            <a:ext cx="102352" cy="102351"/>
          </a:xfrm>
          <a:prstGeom prst="rect">
            <a:avLst/>
          </a:prstGeom>
        </p:spPr>
      </p:pic>
      <p:sp>
        <p:nvSpPr>
          <p:cNvPr id="4" name="object 4"/>
          <p:cNvSpPr txBox="1"/>
          <p:nvPr/>
        </p:nvSpPr>
        <p:spPr>
          <a:xfrm>
            <a:off x="847056" y="1174581"/>
            <a:ext cx="10641330" cy="2383790"/>
          </a:xfrm>
          <a:prstGeom prst="rect">
            <a:avLst/>
          </a:prstGeom>
        </p:spPr>
        <p:txBody>
          <a:bodyPr vert="horz" wrap="square" lIns="0" tIns="15875" rIns="0" bIns="0" rtlCol="0">
            <a:spAutoFit/>
          </a:bodyPr>
          <a:lstStyle/>
          <a:p>
            <a:pPr marL="12700">
              <a:lnSpc>
                <a:spcPct val="100000"/>
              </a:lnSpc>
              <a:spcBef>
                <a:spcPts val="125"/>
              </a:spcBef>
            </a:pPr>
            <a:r>
              <a:rPr sz="2550" spc="114" dirty="0">
                <a:solidFill>
                  <a:srgbClr val="04182D"/>
                </a:solidFill>
                <a:latin typeface="Tahoma"/>
                <a:cs typeface="Tahoma"/>
              </a:rPr>
              <a:t>Sequence</a:t>
            </a:r>
            <a:r>
              <a:rPr sz="2550" spc="-30" dirty="0">
                <a:solidFill>
                  <a:srgbClr val="04182D"/>
                </a:solidFill>
                <a:latin typeface="Tahoma"/>
                <a:cs typeface="Tahoma"/>
              </a:rPr>
              <a:t> </a:t>
            </a:r>
            <a:r>
              <a:rPr sz="2550" spc="114" dirty="0">
                <a:solidFill>
                  <a:srgbClr val="04182D"/>
                </a:solidFill>
                <a:latin typeface="Tahoma"/>
                <a:cs typeface="Tahoma"/>
              </a:rPr>
              <a:t>of</a:t>
            </a:r>
            <a:r>
              <a:rPr sz="2550" spc="-30" dirty="0">
                <a:solidFill>
                  <a:srgbClr val="04182D"/>
                </a:solidFill>
                <a:latin typeface="Tahoma"/>
                <a:cs typeface="Tahoma"/>
              </a:rPr>
              <a:t> </a:t>
            </a:r>
            <a:r>
              <a:rPr sz="2550" spc="50" dirty="0">
                <a:solidFill>
                  <a:srgbClr val="04182D"/>
                </a:solidFill>
                <a:latin typeface="Tahoma"/>
                <a:cs typeface="Tahoma"/>
              </a:rPr>
              <a:t>if-</a:t>
            </a:r>
            <a:r>
              <a:rPr sz="2550" spc="95" dirty="0">
                <a:solidFill>
                  <a:srgbClr val="04182D"/>
                </a:solidFill>
                <a:latin typeface="Tahoma"/>
                <a:cs typeface="Tahoma"/>
              </a:rPr>
              <a:t>else</a:t>
            </a:r>
            <a:r>
              <a:rPr sz="2550" spc="-30" dirty="0">
                <a:solidFill>
                  <a:srgbClr val="04182D"/>
                </a:solidFill>
                <a:latin typeface="Tahoma"/>
                <a:cs typeface="Tahoma"/>
              </a:rPr>
              <a:t> </a:t>
            </a:r>
            <a:r>
              <a:rPr sz="2550" spc="80" dirty="0">
                <a:solidFill>
                  <a:srgbClr val="04182D"/>
                </a:solidFill>
                <a:latin typeface="Tahoma"/>
                <a:cs typeface="Tahoma"/>
              </a:rPr>
              <a:t>questions</a:t>
            </a:r>
            <a:r>
              <a:rPr sz="2550" spc="-25" dirty="0">
                <a:solidFill>
                  <a:srgbClr val="04182D"/>
                </a:solidFill>
                <a:latin typeface="Tahoma"/>
                <a:cs typeface="Tahoma"/>
              </a:rPr>
              <a:t> </a:t>
            </a:r>
            <a:r>
              <a:rPr sz="2550" spc="125" dirty="0">
                <a:solidFill>
                  <a:srgbClr val="04182D"/>
                </a:solidFill>
                <a:latin typeface="Tahoma"/>
                <a:cs typeface="Tahoma"/>
              </a:rPr>
              <a:t>about</a:t>
            </a:r>
            <a:r>
              <a:rPr sz="2550" spc="-30" dirty="0">
                <a:solidFill>
                  <a:srgbClr val="04182D"/>
                </a:solidFill>
                <a:latin typeface="Tahoma"/>
                <a:cs typeface="Tahoma"/>
              </a:rPr>
              <a:t> </a:t>
            </a:r>
            <a:r>
              <a:rPr sz="2550" spc="80" dirty="0">
                <a:solidFill>
                  <a:srgbClr val="04182D"/>
                </a:solidFill>
                <a:latin typeface="Tahoma"/>
                <a:cs typeface="Tahoma"/>
              </a:rPr>
              <a:t>individual</a:t>
            </a:r>
            <a:r>
              <a:rPr sz="2550" spc="-30" dirty="0">
                <a:solidFill>
                  <a:srgbClr val="04182D"/>
                </a:solidFill>
                <a:latin typeface="Tahoma"/>
                <a:cs typeface="Tahoma"/>
              </a:rPr>
              <a:t> </a:t>
            </a:r>
            <a:r>
              <a:rPr sz="2550" spc="55" dirty="0">
                <a:solidFill>
                  <a:srgbClr val="04182D"/>
                </a:solidFill>
                <a:latin typeface="Tahoma"/>
                <a:cs typeface="Tahoma"/>
              </a:rPr>
              <a:t>features.</a:t>
            </a:r>
            <a:endParaRPr sz="2550" dirty="0">
              <a:latin typeface="Tahoma"/>
              <a:cs typeface="Tahoma"/>
            </a:endParaRPr>
          </a:p>
          <a:p>
            <a:pPr marL="12700">
              <a:lnSpc>
                <a:spcPct val="100000"/>
              </a:lnSpc>
              <a:spcBef>
                <a:spcPts val="2100"/>
              </a:spcBef>
            </a:pPr>
            <a:r>
              <a:rPr sz="2550" b="1" spc="-70" dirty="0">
                <a:solidFill>
                  <a:srgbClr val="04182D"/>
                </a:solidFill>
                <a:latin typeface="Tahoma"/>
                <a:cs typeface="Tahoma"/>
              </a:rPr>
              <a:t>Objective</a:t>
            </a:r>
            <a:r>
              <a:rPr sz="2550" spc="-70" dirty="0">
                <a:solidFill>
                  <a:srgbClr val="04182D"/>
                </a:solidFill>
                <a:latin typeface="Tahoma"/>
                <a:cs typeface="Tahoma"/>
              </a:rPr>
              <a:t>:</a:t>
            </a:r>
            <a:r>
              <a:rPr sz="2550" spc="5" dirty="0">
                <a:solidFill>
                  <a:srgbClr val="04182D"/>
                </a:solidFill>
                <a:latin typeface="Tahoma"/>
                <a:cs typeface="Tahoma"/>
              </a:rPr>
              <a:t> </a:t>
            </a:r>
            <a:r>
              <a:rPr sz="2550" dirty="0">
                <a:solidFill>
                  <a:srgbClr val="04182D"/>
                </a:solidFill>
                <a:latin typeface="Tahoma"/>
                <a:cs typeface="Tahoma"/>
              </a:rPr>
              <a:t>infer</a:t>
            </a:r>
            <a:r>
              <a:rPr sz="2550" spc="5" dirty="0">
                <a:solidFill>
                  <a:srgbClr val="04182D"/>
                </a:solidFill>
                <a:latin typeface="Tahoma"/>
                <a:cs typeface="Tahoma"/>
              </a:rPr>
              <a:t> </a:t>
            </a:r>
            <a:r>
              <a:rPr sz="2550" spc="130" dirty="0">
                <a:solidFill>
                  <a:srgbClr val="04182D"/>
                </a:solidFill>
                <a:latin typeface="Tahoma"/>
                <a:cs typeface="Tahoma"/>
              </a:rPr>
              <a:t>class</a:t>
            </a:r>
            <a:r>
              <a:rPr sz="2550" spc="10" dirty="0">
                <a:solidFill>
                  <a:srgbClr val="04182D"/>
                </a:solidFill>
                <a:latin typeface="Tahoma"/>
                <a:cs typeface="Tahoma"/>
              </a:rPr>
              <a:t> </a:t>
            </a:r>
            <a:r>
              <a:rPr sz="2550" spc="60" dirty="0">
                <a:solidFill>
                  <a:srgbClr val="04182D"/>
                </a:solidFill>
                <a:latin typeface="Tahoma"/>
                <a:cs typeface="Tahoma"/>
              </a:rPr>
              <a:t>labels.</a:t>
            </a:r>
            <a:endParaRPr sz="2550" dirty="0">
              <a:latin typeface="Tahoma"/>
              <a:cs typeface="Tahoma"/>
            </a:endParaRPr>
          </a:p>
          <a:p>
            <a:pPr marL="12700" marR="5080">
              <a:lnSpc>
                <a:spcPts val="5160"/>
              </a:lnSpc>
              <a:spcBef>
                <a:spcPts val="320"/>
              </a:spcBef>
            </a:pPr>
            <a:r>
              <a:rPr sz="2550" spc="140" dirty="0">
                <a:solidFill>
                  <a:srgbClr val="04182D"/>
                </a:solidFill>
                <a:latin typeface="Tahoma"/>
                <a:cs typeface="Tahoma"/>
              </a:rPr>
              <a:t>Able</a:t>
            </a:r>
            <a:r>
              <a:rPr sz="2550" spc="-10" dirty="0">
                <a:solidFill>
                  <a:srgbClr val="04182D"/>
                </a:solidFill>
                <a:latin typeface="Tahoma"/>
                <a:cs typeface="Tahoma"/>
              </a:rPr>
              <a:t> </a:t>
            </a:r>
            <a:r>
              <a:rPr sz="2550" spc="80" dirty="0">
                <a:solidFill>
                  <a:srgbClr val="04182D"/>
                </a:solidFill>
                <a:latin typeface="Tahoma"/>
                <a:cs typeface="Tahoma"/>
              </a:rPr>
              <a:t>to</a:t>
            </a:r>
            <a:r>
              <a:rPr sz="2550" spc="-10" dirty="0">
                <a:solidFill>
                  <a:srgbClr val="04182D"/>
                </a:solidFill>
                <a:latin typeface="Tahoma"/>
                <a:cs typeface="Tahoma"/>
              </a:rPr>
              <a:t> </a:t>
            </a:r>
            <a:r>
              <a:rPr sz="2550" spc="125" dirty="0">
                <a:solidFill>
                  <a:srgbClr val="04182D"/>
                </a:solidFill>
                <a:latin typeface="Tahoma"/>
                <a:cs typeface="Tahoma"/>
              </a:rPr>
              <a:t>capture</a:t>
            </a:r>
            <a:r>
              <a:rPr sz="2550" spc="-5" dirty="0">
                <a:solidFill>
                  <a:srgbClr val="04182D"/>
                </a:solidFill>
                <a:latin typeface="Tahoma"/>
                <a:cs typeface="Tahoma"/>
              </a:rPr>
              <a:t> </a:t>
            </a:r>
            <a:r>
              <a:rPr sz="2550" dirty="0">
                <a:solidFill>
                  <a:srgbClr val="04182D"/>
                </a:solidFill>
                <a:latin typeface="Tahoma"/>
                <a:cs typeface="Tahoma"/>
              </a:rPr>
              <a:t>non-</a:t>
            </a:r>
            <a:r>
              <a:rPr sz="2550" spc="90" dirty="0">
                <a:solidFill>
                  <a:srgbClr val="04182D"/>
                </a:solidFill>
                <a:latin typeface="Tahoma"/>
                <a:cs typeface="Tahoma"/>
              </a:rPr>
              <a:t>linear</a:t>
            </a:r>
            <a:r>
              <a:rPr sz="2550" spc="-10" dirty="0">
                <a:solidFill>
                  <a:srgbClr val="04182D"/>
                </a:solidFill>
                <a:latin typeface="Tahoma"/>
                <a:cs typeface="Tahoma"/>
              </a:rPr>
              <a:t> </a:t>
            </a:r>
            <a:r>
              <a:rPr sz="2550" spc="75" dirty="0">
                <a:solidFill>
                  <a:srgbClr val="04182D"/>
                </a:solidFill>
                <a:latin typeface="Tahoma"/>
                <a:cs typeface="Tahoma"/>
              </a:rPr>
              <a:t>relationships</a:t>
            </a:r>
            <a:r>
              <a:rPr sz="2550" spc="-5" dirty="0">
                <a:solidFill>
                  <a:srgbClr val="04182D"/>
                </a:solidFill>
                <a:latin typeface="Tahoma"/>
                <a:cs typeface="Tahoma"/>
              </a:rPr>
              <a:t> </a:t>
            </a:r>
            <a:r>
              <a:rPr sz="2550" spc="114" dirty="0">
                <a:solidFill>
                  <a:srgbClr val="04182D"/>
                </a:solidFill>
                <a:latin typeface="Tahoma"/>
                <a:cs typeface="Tahoma"/>
              </a:rPr>
              <a:t>between</a:t>
            </a:r>
            <a:r>
              <a:rPr sz="2550" spc="-10" dirty="0">
                <a:solidFill>
                  <a:srgbClr val="04182D"/>
                </a:solidFill>
                <a:latin typeface="Tahoma"/>
                <a:cs typeface="Tahoma"/>
              </a:rPr>
              <a:t> </a:t>
            </a:r>
            <a:r>
              <a:rPr sz="2550" spc="90" dirty="0">
                <a:solidFill>
                  <a:srgbClr val="04182D"/>
                </a:solidFill>
                <a:latin typeface="Tahoma"/>
                <a:cs typeface="Tahoma"/>
              </a:rPr>
              <a:t>features</a:t>
            </a:r>
            <a:r>
              <a:rPr sz="2550" spc="-5" dirty="0">
                <a:solidFill>
                  <a:srgbClr val="04182D"/>
                </a:solidFill>
                <a:latin typeface="Tahoma"/>
                <a:cs typeface="Tahoma"/>
              </a:rPr>
              <a:t> </a:t>
            </a:r>
            <a:r>
              <a:rPr sz="2550" spc="150" dirty="0">
                <a:solidFill>
                  <a:srgbClr val="04182D"/>
                </a:solidFill>
                <a:latin typeface="Tahoma"/>
                <a:cs typeface="Tahoma"/>
              </a:rPr>
              <a:t>and</a:t>
            </a:r>
            <a:r>
              <a:rPr sz="2550" spc="-10" dirty="0">
                <a:solidFill>
                  <a:srgbClr val="04182D"/>
                </a:solidFill>
                <a:latin typeface="Tahoma"/>
                <a:cs typeface="Tahoma"/>
              </a:rPr>
              <a:t> </a:t>
            </a:r>
            <a:r>
              <a:rPr sz="2550" spc="60" dirty="0">
                <a:solidFill>
                  <a:srgbClr val="04182D"/>
                </a:solidFill>
                <a:latin typeface="Tahoma"/>
                <a:cs typeface="Tahoma"/>
              </a:rPr>
              <a:t>labels. </a:t>
            </a:r>
            <a:r>
              <a:rPr sz="2550" dirty="0">
                <a:solidFill>
                  <a:srgbClr val="04182D"/>
                </a:solidFill>
                <a:latin typeface="Tahoma"/>
                <a:cs typeface="Tahoma"/>
              </a:rPr>
              <a:t>Don't</a:t>
            </a:r>
            <a:r>
              <a:rPr sz="2550" spc="-30" dirty="0">
                <a:solidFill>
                  <a:srgbClr val="04182D"/>
                </a:solidFill>
                <a:latin typeface="Tahoma"/>
                <a:cs typeface="Tahoma"/>
              </a:rPr>
              <a:t> </a:t>
            </a:r>
            <a:r>
              <a:rPr sz="2550" spc="70" dirty="0">
                <a:solidFill>
                  <a:srgbClr val="04182D"/>
                </a:solidFill>
                <a:latin typeface="Tahoma"/>
                <a:cs typeface="Tahoma"/>
              </a:rPr>
              <a:t>require</a:t>
            </a:r>
            <a:r>
              <a:rPr sz="2550" spc="-30" dirty="0">
                <a:solidFill>
                  <a:srgbClr val="04182D"/>
                </a:solidFill>
                <a:latin typeface="Tahoma"/>
                <a:cs typeface="Tahoma"/>
              </a:rPr>
              <a:t> </a:t>
            </a:r>
            <a:r>
              <a:rPr sz="2550" spc="95" dirty="0">
                <a:solidFill>
                  <a:srgbClr val="04182D"/>
                </a:solidFill>
                <a:latin typeface="Tahoma"/>
                <a:cs typeface="Tahoma"/>
              </a:rPr>
              <a:t>feature</a:t>
            </a:r>
            <a:r>
              <a:rPr sz="2550" spc="-25" dirty="0">
                <a:solidFill>
                  <a:srgbClr val="04182D"/>
                </a:solidFill>
                <a:latin typeface="Tahoma"/>
                <a:cs typeface="Tahoma"/>
              </a:rPr>
              <a:t> </a:t>
            </a:r>
            <a:r>
              <a:rPr sz="2550" spc="125" dirty="0">
                <a:solidFill>
                  <a:srgbClr val="04182D"/>
                </a:solidFill>
                <a:latin typeface="Tahoma"/>
                <a:cs typeface="Tahoma"/>
              </a:rPr>
              <a:t>scaling</a:t>
            </a:r>
            <a:r>
              <a:rPr sz="2550" spc="-30" dirty="0">
                <a:solidFill>
                  <a:srgbClr val="04182D"/>
                </a:solidFill>
                <a:latin typeface="Tahoma"/>
                <a:cs typeface="Tahoma"/>
              </a:rPr>
              <a:t> </a:t>
            </a:r>
            <a:r>
              <a:rPr sz="2550" spc="-45" dirty="0">
                <a:solidFill>
                  <a:srgbClr val="04182D"/>
                </a:solidFill>
                <a:latin typeface="Tahoma"/>
                <a:cs typeface="Tahoma"/>
              </a:rPr>
              <a:t>(ex:</a:t>
            </a:r>
            <a:r>
              <a:rPr sz="2550" spc="-25" dirty="0">
                <a:solidFill>
                  <a:srgbClr val="04182D"/>
                </a:solidFill>
                <a:latin typeface="Tahoma"/>
                <a:cs typeface="Tahoma"/>
              </a:rPr>
              <a:t> </a:t>
            </a:r>
            <a:r>
              <a:rPr sz="2550" spc="85" dirty="0">
                <a:solidFill>
                  <a:srgbClr val="04182D"/>
                </a:solidFill>
                <a:latin typeface="Tahoma"/>
                <a:cs typeface="Tahoma"/>
              </a:rPr>
              <a:t>Standardization,</a:t>
            </a:r>
            <a:r>
              <a:rPr sz="2550" spc="-30" dirty="0">
                <a:solidFill>
                  <a:srgbClr val="04182D"/>
                </a:solidFill>
                <a:latin typeface="Tahoma"/>
                <a:cs typeface="Tahoma"/>
              </a:rPr>
              <a:t> </a:t>
            </a:r>
            <a:r>
              <a:rPr sz="2550" spc="-25" dirty="0">
                <a:solidFill>
                  <a:srgbClr val="04182D"/>
                </a:solidFill>
                <a:latin typeface="Tahoma"/>
                <a:cs typeface="Tahoma"/>
              </a:rPr>
              <a:t>..)</a:t>
            </a:r>
            <a:endParaRPr sz="2550" dirty="0">
              <a:latin typeface="Tahoma"/>
              <a:cs typeface="Tahoma"/>
            </a:endParaRPr>
          </a:p>
        </p:txBody>
      </p:sp>
      <p:pic>
        <p:nvPicPr>
          <p:cNvPr id="5" name="object 5"/>
          <p:cNvPicPr/>
          <p:nvPr/>
        </p:nvPicPr>
        <p:blipFill>
          <a:blip r:embed="rId3" cstate="print"/>
          <a:stretch>
            <a:fillRect/>
          </a:stretch>
        </p:blipFill>
        <p:spPr>
          <a:xfrm>
            <a:off x="511759" y="2006096"/>
            <a:ext cx="102352" cy="102351"/>
          </a:xfrm>
          <a:prstGeom prst="rect">
            <a:avLst/>
          </a:prstGeom>
        </p:spPr>
      </p:pic>
      <p:pic>
        <p:nvPicPr>
          <p:cNvPr id="6" name="object 6"/>
          <p:cNvPicPr/>
          <p:nvPr/>
        </p:nvPicPr>
        <p:blipFill>
          <a:blip r:embed="rId2" cstate="print"/>
          <a:stretch>
            <a:fillRect/>
          </a:stretch>
        </p:blipFill>
        <p:spPr>
          <a:xfrm>
            <a:off x="511759" y="2661149"/>
            <a:ext cx="102352" cy="102351"/>
          </a:xfrm>
          <a:prstGeom prst="rect">
            <a:avLst/>
          </a:prstGeom>
        </p:spPr>
      </p:pic>
      <p:pic>
        <p:nvPicPr>
          <p:cNvPr id="7" name="object 7"/>
          <p:cNvPicPr/>
          <p:nvPr/>
        </p:nvPicPr>
        <p:blipFill>
          <a:blip r:embed="rId3" cstate="print"/>
          <a:stretch>
            <a:fillRect/>
          </a:stretch>
        </p:blipFill>
        <p:spPr>
          <a:xfrm>
            <a:off x="511759" y="3316202"/>
            <a:ext cx="102352" cy="102351"/>
          </a:xfrm>
          <a:prstGeom prst="rect">
            <a:avLst/>
          </a:prstGeom>
        </p:spPr>
      </p:pic>
      <p:sp>
        <p:nvSpPr>
          <p:cNvPr id="11" name="슬라이드 번호 개체 틀 10">
            <a:extLst>
              <a:ext uri="{FF2B5EF4-FFF2-40B4-BE49-F238E27FC236}">
                <a16:creationId xmlns:a16="http://schemas.microsoft.com/office/drawing/2014/main" id="{18FFF281-4414-97A9-5949-748DD8319EA9}"/>
              </a:ext>
            </a:extLst>
          </p:cNvPr>
          <p:cNvSpPr>
            <a:spLocks noGrp="1"/>
          </p:cNvSpPr>
          <p:nvPr>
            <p:ph type="sldNum" sz="quarter" idx="7"/>
          </p:nvPr>
        </p:nvSpPr>
        <p:spPr/>
        <p:txBody>
          <a:bodyPr/>
          <a:lstStyle/>
          <a:p>
            <a:fld id="{B6F15528-21DE-4FAA-801E-634DDDAF4B2B}" type="slidenum">
              <a:rPr lang="en-US" altLang="ko-KR" smtClean="0"/>
              <a:t>2</a:t>
            </a:fld>
            <a:endParaRPr lang="en-US" altLang="ko-KR"/>
          </a:p>
        </p:txBody>
      </p:sp>
      <p:sp>
        <p:nvSpPr>
          <p:cNvPr id="13" name="TextBox 12">
            <a:extLst>
              <a:ext uri="{FF2B5EF4-FFF2-40B4-BE49-F238E27FC236}">
                <a16:creationId xmlns:a16="http://schemas.microsoft.com/office/drawing/2014/main" id="{07A90ED9-3BD6-A632-717C-AD66D0B008A8}"/>
              </a:ext>
            </a:extLst>
          </p:cNvPr>
          <p:cNvSpPr txBox="1"/>
          <p:nvPr/>
        </p:nvSpPr>
        <p:spPr>
          <a:xfrm>
            <a:off x="740444" y="3745333"/>
            <a:ext cx="14468475" cy="5632311"/>
          </a:xfrm>
          <a:prstGeom prst="rect">
            <a:avLst/>
          </a:prstGeom>
          <a:noFill/>
        </p:spPr>
        <p:txBody>
          <a:bodyPr wrap="square">
            <a:spAutoFit/>
          </a:bodyPr>
          <a:lstStyle/>
          <a:p>
            <a:r>
              <a:rPr lang="en-US" altLang="ko-KR" dirty="0"/>
              <a:t>Classification tree methods (such as </a:t>
            </a:r>
            <a:r>
              <a:rPr lang="en-US" altLang="ko-KR" b="1" dirty="0"/>
              <a:t>Decision Trees</a:t>
            </a:r>
            <a:r>
              <a:rPr lang="en-US" altLang="ko-KR" dirty="0"/>
              <a:t>, </a:t>
            </a:r>
            <a:r>
              <a:rPr lang="en-US" altLang="ko-KR" b="1" dirty="0"/>
              <a:t>Random Forests</a:t>
            </a:r>
            <a:r>
              <a:rPr lang="en-US" altLang="ko-KR" dirty="0"/>
              <a:t>, and </a:t>
            </a:r>
            <a:r>
              <a:rPr lang="en-US" altLang="ko-KR" b="1" dirty="0"/>
              <a:t>Gradient Boosted Trees</a:t>
            </a:r>
            <a:r>
              <a:rPr lang="en-US" altLang="ko-KR" dirty="0"/>
              <a:t>) do not require feature scaling (like standardization or normalization) because they are inherently </a:t>
            </a:r>
            <a:r>
              <a:rPr lang="en-US" altLang="ko-KR" b="1" dirty="0"/>
              <a:t>scale-invariant (Invariant</a:t>
            </a:r>
            <a:r>
              <a:rPr lang="en-US" altLang="ko-KR" dirty="0"/>
              <a:t> means </a:t>
            </a:r>
            <a:r>
              <a:rPr lang="en-US" altLang="ko-KR" b="1" dirty="0"/>
              <a:t>unchanging</a:t>
            </a:r>
            <a:r>
              <a:rPr lang="en-US" altLang="ko-KR" dirty="0"/>
              <a:t> or </a:t>
            </a:r>
            <a:r>
              <a:rPr lang="en-US" altLang="ko-KR" b="1" dirty="0"/>
              <a:t>remaining constant</a:t>
            </a:r>
            <a:r>
              <a:rPr lang="en-US" altLang="ko-KR" dirty="0"/>
              <a:t> under specific transformations or conditions.)</a:t>
            </a:r>
          </a:p>
          <a:p>
            <a:endParaRPr lang="en-US" altLang="ko-KR" dirty="0"/>
          </a:p>
          <a:p>
            <a:pPr marL="285750" indent="-285750">
              <a:buFont typeface="Arial" panose="020B0604020202020204" pitchFamily="34" charset="0"/>
              <a:buChar char="•"/>
            </a:pPr>
            <a:r>
              <a:rPr lang="en-US" altLang="ko-KR" dirty="0"/>
              <a:t>Decision trees partition the feature space by comparing feature values to thresholds. These comparisons depend only on the </a:t>
            </a:r>
            <a:r>
              <a:rPr lang="en-US" altLang="ko-KR" b="1" dirty="0"/>
              <a:t>relative order</a:t>
            </a:r>
            <a:r>
              <a:rPr lang="en-US" altLang="ko-KR" dirty="0"/>
              <a:t> of the feature values, not their absolute magnitudes or units.</a:t>
            </a:r>
          </a:p>
          <a:p>
            <a:pPr marL="285750" indent="-285750">
              <a:buFont typeface="Arial" panose="020B0604020202020204" pitchFamily="34" charset="0"/>
              <a:buChar char="•"/>
            </a:pPr>
            <a:r>
              <a:rPr lang="en-US" altLang="ko-KR" dirty="0"/>
              <a:t>Many algorithms like k-Nearest Neighbors (k-NN), Support Vector Machines (SVMs), or Linear Regression rely on distance calculations or dot products, which are sensitive to the scale of the features. Decision trees, however, do not compute distances between data points. Instead, they evaluate individual feature thresholds, making them unaffected by the scale of the features.</a:t>
            </a:r>
          </a:p>
          <a:p>
            <a:pPr marL="285750" indent="-285750">
              <a:buFont typeface="Arial" panose="020B0604020202020204" pitchFamily="34" charset="0"/>
              <a:buChar char="•"/>
            </a:pPr>
            <a:r>
              <a:rPr lang="en-US" altLang="ko-KR" dirty="0"/>
              <a:t>Classification trees use measures like </a:t>
            </a:r>
            <a:r>
              <a:rPr lang="en-US" altLang="ko-KR" b="1" dirty="0"/>
              <a:t>Gini Impurity</a:t>
            </a:r>
            <a:r>
              <a:rPr lang="en-US" altLang="ko-KR" dirty="0"/>
              <a:t> or </a:t>
            </a:r>
            <a:r>
              <a:rPr lang="en-US" altLang="ko-KR" b="1" dirty="0"/>
              <a:t>Entropy</a:t>
            </a:r>
            <a:r>
              <a:rPr lang="en-US" altLang="ko-KR" dirty="0"/>
              <a:t> to evaluate the quality of a split. These measures are based on the class distribution in a node and are independent of the feature scales.</a:t>
            </a:r>
          </a:p>
          <a:p>
            <a:pPr marL="285750" indent="-285750">
              <a:buFont typeface="Arial" panose="020B0604020202020204" pitchFamily="34" charset="0"/>
              <a:buChar char="•"/>
            </a:pPr>
            <a:r>
              <a:rPr lang="en-US" altLang="ko-KR" dirty="0"/>
              <a:t>Decision trees do not assume linear relationships between features and the target variable. Features are treated independently, and splits are determined purely based on information gain (or similar criteria).</a:t>
            </a:r>
          </a:p>
          <a:p>
            <a:endParaRPr lang="en-US" altLang="ko-KR" dirty="0"/>
          </a:p>
          <a:p>
            <a:r>
              <a:rPr lang="en-US" altLang="ko-KR" dirty="0"/>
              <a:t>The classification tree method does not require feature scaling because:</a:t>
            </a:r>
          </a:p>
          <a:p>
            <a:r>
              <a:rPr lang="en-US" altLang="ko-KR" dirty="0"/>
              <a:t>It uses thresholds for splitting based on relative order; It evaluates splits using impurity measures that are unaffected by the scale.</a:t>
            </a:r>
          </a:p>
          <a:p>
            <a:r>
              <a:rPr lang="en-US" altLang="ko-KR" dirty="0"/>
              <a:t>It does not involve distance metrics or gradient-based optimization.</a:t>
            </a:r>
          </a:p>
          <a:p>
            <a:r>
              <a:rPr lang="en-US" altLang="ko-KR" dirty="0"/>
              <a:t>This property makes decision trees and tree-based ensemble methods highly practical for datasets with features on different scales or units.</a:t>
            </a:r>
          </a:p>
          <a:p>
            <a:endParaRPr lang="en-US" altLang="ko-KR" dirty="0"/>
          </a:p>
          <a:p>
            <a:endParaRPr lang="ko-KR"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909"/>
            <a:ext cx="7883525" cy="713740"/>
          </a:xfrm>
          <a:prstGeom prst="rect">
            <a:avLst/>
          </a:prstGeom>
        </p:spPr>
        <p:txBody>
          <a:bodyPr vert="horz" wrap="square" lIns="0" tIns="13970" rIns="0" bIns="0" rtlCol="0">
            <a:spAutoFit/>
          </a:bodyPr>
          <a:lstStyle/>
          <a:p>
            <a:pPr marL="12700">
              <a:lnSpc>
                <a:spcPct val="100000"/>
              </a:lnSpc>
              <a:spcBef>
                <a:spcPts val="110"/>
              </a:spcBef>
            </a:pPr>
            <a:r>
              <a:rPr spc="-310" dirty="0"/>
              <a:t>Regression-</a:t>
            </a:r>
            <a:r>
              <a:rPr spc="-260" dirty="0"/>
              <a:t>Tree</a:t>
            </a:r>
            <a:r>
              <a:rPr spc="-125" dirty="0"/>
              <a:t> </a:t>
            </a:r>
            <a:r>
              <a:rPr spc="-265" dirty="0"/>
              <a:t>in</a:t>
            </a:r>
            <a:r>
              <a:rPr spc="-125" dirty="0"/>
              <a:t> </a:t>
            </a:r>
            <a:r>
              <a:rPr spc="-250" dirty="0"/>
              <a:t>scikit-</a:t>
            </a:r>
            <a:r>
              <a:rPr spc="-105" dirty="0"/>
              <a:t>learn</a:t>
            </a:r>
          </a:p>
        </p:txBody>
      </p:sp>
      <p:pic>
        <p:nvPicPr>
          <p:cNvPr id="3" name="object 3"/>
          <p:cNvPicPr/>
          <p:nvPr/>
        </p:nvPicPr>
        <p:blipFill>
          <a:blip r:embed="rId2" cstate="print"/>
          <a:stretch>
            <a:fillRect/>
          </a:stretch>
        </p:blipFill>
        <p:spPr>
          <a:xfrm>
            <a:off x="491289" y="1166836"/>
            <a:ext cx="14574918" cy="6018294"/>
          </a:xfrm>
          <a:prstGeom prst="rect">
            <a:avLst/>
          </a:prstGeom>
        </p:spPr>
      </p:pic>
      <p:sp>
        <p:nvSpPr>
          <p:cNvPr id="4" name="object 4"/>
          <p:cNvSpPr txBox="1"/>
          <p:nvPr/>
        </p:nvSpPr>
        <p:spPr>
          <a:xfrm>
            <a:off x="617724" y="1223325"/>
            <a:ext cx="6743065" cy="844550"/>
          </a:xfrm>
          <a:prstGeom prst="rect">
            <a:avLst/>
          </a:prstGeom>
        </p:spPr>
        <p:txBody>
          <a:bodyPr vert="horz" wrap="square" lIns="0" tIns="132080" rIns="0" bIns="0" rtlCol="0">
            <a:spAutoFit/>
          </a:bodyPr>
          <a:lstStyle/>
          <a:p>
            <a:pPr marL="12700">
              <a:lnSpc>
                <a:spcPct val="100000"/>
              </a:lnSpc>
              <a:spcBef>
                <a:spcPts val="1040"/>
              </a:spcBef>
            </a:pPr>
            <a:r>
              <a:rPr sz="1900" dirty="0">
                <a:solidFill>
                  <a:srgbClr val="008600"/>
                </a:solidFill>
                <a:latin typeface="Courier New"/>
                <a:cs typeface="Courier New"/>
              </a:rPr>
              <a:t>#</a:t>
            </a:r>
            <a:r>
              <a:rPr sz="1900" spc="30" dirty="0">
                <a:solidFill>
                  <a:srgbClr val="008600"/>
                </a:solidFill>
                <a:latin typeface="Courier New"/>
                <a:cs typeface="Courier New"/>
              </a:rPr>
              <a:t> </a:t>
            </a:r>
            <a:r>
              <a:rPr sz="1900" dirty="0">
                <a:solidFill>
                  <a:srgbClr val="008600"/>
                </a:solidFill>
                <a:latin typeface="Courier New"/>
                <a:cs typeface="Courier New"/>
              </a:rPr>
              <a:t>Import</a:t>
            </a:r>
            <a:r>
              <a:rPr sz="1900" spc="30" dirty="0">
                <a:solidFill>
                  <a:srgbClr val="008600"/>
                </a:solidFill>
                <a:latin typeface="Courier New"/>
                <a:cs typeface="Courier New"/>
              </a:rPr>
              <a:t> </a:t>
            </a:r>
            <a:r>
              <a:rPr sz="1900" spc="-10" dirty="0">
                <a:solidFill>
                  <a:srgbClr val="008600"/>
                </a:solidFill>
                <a:latin typeface="Courier New"/>
                <a:cs typeface="Courier New"/>
              </a:rPr>
              <a:t>DecisionTreeRegressor</a:t>
            </a:r>
            <a:endParaRPr sz="1900">
              <a:latin typeface="Courier New"/>
              <a:cs typeface="Courier New"/>
            </a:endParaRPr>
          </a:p>
          <a:p>
            <a:pPr marL="742315">
              <a:lnSpc>
                <a:spcPct val="100000"/>
              </a:lnSpc>
              <a:spcBef>
                <a:spcPts val="940"/>
              </a:spcBef>
              <a:tabLst>
                <a:tab pos="3662679" algn="l"/>
              </a:tabLst>
            </a:pPr>
            <a:r>
              <a:rPr sz="1900" spc="-10" dirty="0">
                <a:solidFill>
                  <a:srgbClr val="04182D"/>
                </a:solidFill>
                <a:latin typeface="Courier New"/>
                <a:cs typeface="Courier New"/>
              </a:rPr>
              <a:t>sklearn.tree</a:t>
            </a:r>
            <a:r>
              <a:rPr sz="1900" dirty="0">
                <a:solidFill>
                  <a:srgbClr val="04182D"/>
                </a:solidFill>
                <a:latin typeface="Courier New"/>
                <a:cs typeface="Courier New"/>
              </a:rPr>
              <a:t>	</a:t>
            </a:r>
            <a:r>
              <a:rPr sz="1900" spc="-10" dirty="0">
                <a:solidFill>
                  <a:srgbClr val="04182D"/>
                </a:solidFill>
                <a:latin typeface="Courier New"/>
                <a:cs typeface="Courier New"/>
              </a:rPr>
              <a:t>DecisionTreeRegressor</a:t>
            </a:r>
            <a:endParaRPr sz="1900">
              <a:latin typeface="Courier New"/>
              <a:cs typeface="Courier New"/>
            </a:endParaRPr>
          </a:p>
        </p:txBody>
      </p:sp>
      <p:sp>
        <p:nvSpPr>
          <p:cNvPr id="5" name="object 5"/>
          <p:cNvSpPr txBox="1"/>
          <p:nvPr/>
        </p:nvSpPr>
        <p:spPr>
          <a:xfrm>
            <a:off x="5874968" y="2568640"/>
            <a:ext cx="2362835" cy="318135"/>
          </a:xfrm>
          <a:prstGeom prst="rect">
            <a:avLst/>
          </a:prstGeom>
        </p:spPr>
        <p:txBody>
          <a:bodyPr vert="horz" wrap="square" lIns="0" tIns="14604" rIns="0" bIns="0" rtlCol="0">
            <a:spAutoFit/>
          </a:bodyPr>
          <a:lstStyle/>
          <a:p>
            <a:pPr marL="12700">
              <a:lnSpc>
                <a:spcPct val="100000"/>
              </a:lnSpc>
              <a:spcBef>
                <a:spcPts val="114"/>
              </a:spcBef>
            </a:pPr>
            <a:r>
              <a:rPr sz="1900" spc="-10" dirty="0">
                <a:solidFill>
                  <a:srgbClr val="04182D"/>
                </a:solidFill>
                <a:latin typeface="Courier New"/>
                <a:cs typeface="Courier New"/>
              </a:rPr>
              <a:t>train_test_split</a:t>
            </a:r>
            <a:endParaRPr sz="1900">
              <a:latin typeface="Courier New"/>
              <a:cs typeface="Courier New"/>
            </a:endParaRPr>
          </a:p>
        </p:txBody>
      </p:sp>
      <p:sp>
        <p:nvSpPr>
          <p:cNvPr id="6" name="object 6"/>
          <p:cNvSpPr txBox="1"/>
          <p:nvPr/>
        </p:nvSpPr>
        <p:spPr>
          <a:xfrm>
            <a:off x="617724" y="2042141"/>
            <a:ext cx="4991100" cy="1254125"/>
          </a:xfrm>
          <a:prstGeom prst="rect">
            <a:avLst/>
          </a:prstGeom>
        </p:spPr>
        <p:txBody>
          <a:bodyPr vert="horz" wrap="square" lIns="0" tIns="12065" rIns="0" bIns="0" rtlCol="0">
            <a:spAutoFit/>
          </a:bodyPr>
          <a:lstStyle/>
          <a:p>
            <a:pPr marL="742315" marR="881380" indent="-730250">
              <a:lnSpc>
                <a:spcPct val="141400"/>
              </a:lnSpc>
              <a:spcBef>
                <a:spcPts val="95"/>
              </a:spcBef>
            </a:pPr>
            <a:r>
              <a:rPr sz="1900" dirty="0">
                <a:solidFill>
                  <a:srgbClr val="008600"/>
                </a:solidFill>
                <a:latin typeface="Courier New"/>
                <a:cs typeface="Courier New"/>
              </a:rPr>
              <a:t>#</a:t>
            </a:r>
            <a:r>
              <a:rPr sz="1900" spc="30" dirty="0">
                <a:solidFill>
                  <a:srgbClr val="008600"/>
                </a:solidFill>
                <a:latin typeface="Courier New"/>
                <a:cs typeface="Courier New"/>
              </a:rPr>
              <a:t> </a:t>
            </a:r>
            <a:r>
              <a:rPr sz="1900" dirty="0">
                <a:solidFill>
                  <a:srgbClr val="008600"/>
                </a:solidFill>
                <a:latin typeface="Courier New"/>
                <a:cs typeface="Courier New"/>
              </a:rPr>
              <a:t>Import</a:t>
            </a:r>
            <a:r>
              <a:rPr sz="1900" spc="30" dirty="0">
                <a:solidFill>
                  <a:srgbClr val="008600"/>
                </a:solidFill>
                <a:latin typeface="Courier New"/>
                <a:cs typeface="Courier New"/>
              </a:rPr>
              <a:t> </a:t>
            </a:r>
            <a:r>
              <a:rPr sz="1900" spc="-10" dirty="0">
                <a:solidFill>
                  <a:srgbClr val="008600"/>
                </a:solidFill>
                <a:latin typeface="Courier New"/>
                <a:cs typeface="Courier New"/>
              </a:rPr>
              <a:t>train_test_split </a:t>
            </a:r>
            <a:r>
              <a:rPr sz="1900" spc="-10" dirty="0">
                <a:solidFill>
                  <a:srgbClr val="04182D"/>
                </a:solidFill>
                <a:latin typeface="Courier New"/>
                <a:cs typeface="Courier New"/>
              </a:rPr>
              <a:t>sklearn.model_selection</a:t>
            </a:r>
            <a:endParaRPr sz="1900">
              <a:latin typeface="Courier New"/>
              <a:cs typeface="Courier New"/>
            </a:endParaRPr>
          </a:p>
          <a:p>
            <a:pPr marL="12700">
              <a:lnSpc>
                <a:spcPct val="100000"/>
              </a:lnSpc>
              <a:spcBef>
                <a:spcPts val="945"/>
              </a:spcBef>
            </a:pPr>
            <a:r>
              <a:rPr sz="1900" dirty="0">
                <a:solidFill>
                  <a:srgbClr val="008600"/>
                </a:solidFill>
                <a:latin typeface="Courier New"/>
                <a:cs typeface="Courier New"/>
              </a:rPr>
              <a:t>#</a:t>
            </a:r>
            <a:r>
              <a:rPr sz="1900" spc="50" dirty="0">
                <a:solidFill>
                  <a:srgbClr val="008600"/>
                </a:solidFill>
                <a:latin typeface="Courier New"/>
                <a:cs typeface="Courier New"/>
              </a:rPr>
              <a:t> </a:t>
            </a:r>
            <a:r>
              <a:rPr sz="1900" dirty="0">
                <a:solidFill>
                  <a:srgbClr val="008600"/>
                </a:solidFill>
                <a:latin typeface="Courier New"/>
                <a:cs typeface="Courier New"/>
              </a:rPr>
              <a:t>Import</a:t>
            </a:r>
            <a:r>
              <a:rPr sz="1900" spc="55" dirty="0">
                <a:solidFill>
                  <a:srgbClr val="008600"/>
                </a:solidFill>
                <a:latin typeface="Courier New"/>
                <a:cs typeface="Courier New"/>
              </a:rPr>
              <a:t> </a:t>
            </a:r>
            <a:r>
              <a:rPr sz="1900" dirty="0">
                <a:solidFill>
                  <a:srgbClr val="008600"/>
                </a:solidFill>
                <a:latin typeface="Courier New"/>
                <a:cs typeface="Courier New"/>
              </a:rPr>
              <a:t>mean_squared_error</a:t>
            </a:r>
            <a:r>
              <a:rPr sz="1900" spc="50" dirty="0">
                <a:solidFill>
                  <a:srgbClr val="008600"/>
                </a:solidFill>
                <a:latin typeface="Courier New"/>
                <a:cs typeface="Courier New"/>
              </a:rPr>
              <a:t> </a:t>
            </a:r>
            <a:r>
              <a:rPr sz="1900" dirty="0">
                <a:solidFill>
                  <a:srgbClr val="008600"/>
                </a:solidFill>
                <a:latin typeface="Courier New"/>
                <a:cs typeface="Courier New"/>
              </a:rPr>
              <a:t>as</a:t>
            </a:r>
            <a:r>
              <a:rPr sz="1900" spc="55" dirty="0">
                <a:solidFill>
                  <a:srgbClr val="008600"/>
                </a:solidFill>
                <a:latin typeface="Courier New"/>
                <a:cs typeface="Courier New"/>
              </a:rPr>
              <a:t> </a:t>
            </a:r>
            <a:r>
              <a:rPr sz="1900" spc="-25" dirty="0">
                <a:solidFill>
                  <a:srgbClr val="008600"/>
                </a:solidFill>
                <a:latin typeface="Courier New"/>
                <a:cs typeface="Courier New"/>
              </a:rPr>
              <a:t>MSE</a:t>
            </a:r>
            <a:endParaRPr sz="1900">
              <a:latin typeface="Courier New"/>
              <a:cs typeface="Courier New"/>
            </a:endParaRPr>
          </a:p>
        </p:txBody>
      </p:sp>
      <p:sp>
        <p:nvSpPr>
          <p:cNvPr id="7" name="object 7"/>
          <p:cNvSpPr txBox="1"/>
          <p:nvPr/>
        </p:nvSpPr>
        <p:spPr>
          <a:xfrm>
            <a:off x="617724" y="3270365"/>
            <a:ext cx="9664065" cy="3710304"/>
          </a:xfrm>
          <a:prstGeom prst="rect">
            <a:avLst/>
          </a:prstGeom>
        </p:spPr>
        <p:txBody>
          <a:bodyPr vert="horz" wrap="square" lIns="0" tIns="12065" rIns="0" bIns="0" rtlCol="0">
            <a:spAutoFit/>
          </a:bodyPr>
          <a:lstStyle/>
          <a:p>
            <a:pPr marL="12700" marR="1903730" indent="729615">
              <a:lnSpc>
                <a:spcPct val="141400"/>
              </a:lnSpc>
              <a:spcBef>
                <a:spcPts val="95"/>
              </a:spcBef>
              <a:tabLst>
                <a:tab pos="4101465" algn="l"/>
                <a:tab pos="7313930" algn="l"/>
              </a:tabLst>
            </a:pPr>
            <a:r>
              <a:rPr sz="1900" spc="-10" dirty="0">
                <a:solidFill>
                  <a:srgbClr val="04182D"/>
                </a:solidFill>
                <a:latin typeface="Courier New"/>
                <a:cs typeface="Courier New"/>
              </a:rPr>
              <a:t>sklearn.metrics</a:t>
            </a:r>
            <a:r>
              <a:rPr sz="1900" dirty="0">
                <a:solidFill>
                  <a:srgbClr val="04182D"/>
                </a:solidFill>
                <a:latin typeface="Courier New"/>
                <a:cs typeface="Courier New"/>
              </a:rPr>
              <a:t>	</a:t>
            </a:r>
            <a:r>
              <a:rPr sz="1900" spc="-10" dirty="0">
                <a:solidFill>
                  <a:srgbClr val="04182D"/>
                </a:solidFill>
                <a:latin typeface="Courier New"/>
                <a:cs typeface="Courier New"/>
              </a:rPr>
              <a:t>mean_squared_error</a:t>
            </a:r>
            <a:r>
              <a:rPr sz="1900" dirty="0">
                <a:solidFill>
                  <a:srgbClr val="04182D"/>
                </a:solidFill>
                <a:latin typeface="Courier New"/>
                <a:cs typeface="Courier New"/>
              </a:rPr>
              <a:t>	</a:t>
            </a:r>
            <a:r>
              <a:rPr sz="1900" spc="-25" dirty="0">
                <a:solidFill>
                  <a:srgbClr val="04182D"/>
                </a:solidFill>
                <a:latin typeface="Courier New"/>
                <a:cs typeface="Courier New"/>
              </a:rPr>
              <a:t>MSE </a:t>
            </a:r>
            <a:r>
              <a:rPr sz="1900" dirty="0">
                <a:solidFill>
                  <a:srgbClr val="008600"/>
                </a:solidFill>
                <a:latin typeface="Courier New"/>
                <a:cs typeface="Courier New"/>
              </a:rPr>
              <a:t>#</a:t>
            </a:r>
            <a:r>
              <a:rPr sz="1900" spc="30" dirty="0">
                <a:solidFill>
                  <a:srgbClr val="008600"/>
                </a:solidFill>
                <a:latin typeface="Courier New"/>
                <a:cs typeface="Courier New"/>
              </a:rPr>
              <a:t> </a:t>
            </a:r>
            <a:r>
              <a:rPr sz="1900" dirty="0">
                <a:solidFill>
                  <a:srgbClr val="008600"/>
                </a:solidFill>
                <a:latin typeface="Courier New"/>
                <a:cs typeface="Courier New"/>
              </a:rPr>
              <a:t>Split</a:t>
            </a:r>
            <a:r>
              <a:rPr sz="1900" spc="30" dirty="0">
                <a:solidFill>
                  <a:srgbClr val="008600"/>
                </a:solidFill>
                <a:latin typeface="Courier New"/>
                <a:cs typeface="Courier New"/>
              </a:rPr>
              <a:t> </a:t>
            </a:r>
            <a:r>
              <a:rPr sz="1900" dirty="0">
                <a:solidFill>
                  <a:srgbClr val="008600"/>
                </a:solidFill>
                <a:latin typeface="Courier New"/>
                <a:cs typeface="Courier New"/>
              </a:rPr>
              <a:t>data</a:t>
            </a:r>
            <a:r>
              <a:rPr sz="1900" spc="35" dirty="0">
                <a:solidFill>
                  <a:srgbClr val="008600"/>
                </a:solidFill>
                <a:latin typeface="Courier New"/>
                <a:cs typeface="Courier New"/>
              </a:rPr>
              <a:t> </a:t>
            </a:r>
            <a:r>
              <a:rPr sz="1900" dirty="0">
                <a:solidFill>
                  <a:srgbClr val="008600"/>
                </a:solidFill>
                <a:latin typeface="Courier New"/>
                <a:cs typeface="Courier New"/>
              </a:rPr>
              <a:t>into</a:t>
            </a:r>
            <a:r>
              <a:rPr sz="1900" spc="30" dirty="0">
                <a:solidFill>
                  <a:srgbClr val="008600"/>
                </a:solidFill>
                <a:latin typeface="Courier New"/>
                <a:cs typeface="Courier New"/>
              </a:rPr>
              <a:t> </a:t>
            </a:r>
            <a:r>
              <a:rPr sz="1900" dirty="0">
                <a:solidFill>
                  <a:srgbClr val="008600"/>
                </a:solidFill>
                <a:latin typeface="Courier New"/>
                <a:cs typeface="Courier New"/>
              </a:rPr>
              <a:t>80%</a:t>
            </a:r>
            <a:r>
              <a:rPr sz="1900" spc="35" dirty="0">
                <a:solidFill>
                  <a:srgbClr val="008600"/>
                </a:solidFill>
                <a:latin typeface="Courier New"/>
                <a:cs typeface="Courier New"/>
              </a:rPr>
              <a:t> </a:t>
            </a:r>
            <a:r>
              <a:rPr sz="1900" dirty="0">
                <a:solidFill>
                  <a:srgbClr val="008600"/>
                </a:solidFill>
                <a:latin typeface="Courier New"/>
                <a:cs typeface="Courier New"/>
              </a:rPr>
              <a:t>train</a:t>
            </a:r>
            <a:r>
              <a:rPr sz="1900" spc="30" dirty="0">
                <a:solidFill>
                  <a:srgbClr val="008600"/>
                </a:solidFill>
                <a:latin typeface="Courier New"/>
                <a:cs typeface="Courier New"/>
              </a:rPr>
              <a:t> </a:t>
            </a:r>
            <a:r>
              <a:rPr sz="1900" dirty="0">
                <a:solidFill>
                  <a:srgbClr val="008600"/>
                </a:solidFill>
                <a:latin typeface="Courier New"/>
                <a:cs typeface="Courier New"/>
              </a:rPr>
              <a:t>and</a:t>
            </a:r>
            <a:r>
              <a:rPr sz="1900" spc="35" dirty="0">
                <a:solidFill>
                  <a:srgbClr val="008600"/>
                </a:solidFill>
                <a:latin typeface="Courier New"/>
                <a:cs typeface="Courier New"/>
              </a:rPr>
              <a:t> </a:t>
            </a:r>
            <a:r>
              <a:rPr sz="1900" dirty="0">
                <a:solidFill>
                  <a:srgbClr val="008600"/>
                </a:solidFill>
                <a:latin typeface="Courier New"/>
                <a:cs typeface="Courier New"/>
              </a:rPr>
              <a:t>20%</a:t>
            </a:r>
            <a:r>
              <a:rPr sz="1900" spc="30" dirty="0">
                <a:solidFill>
                  <a:srgbClr val="008600"/>
                </a:solidFill>
                <a:latin typeface="Courier New"/>
                <a:cs typeface="Courier New"/>
              </a:rPr>
              <a:t> </a:t>
            </a:r>
            <a:r>
              <a:rPr sz="1900" spc="-20" dirty="0">
                <a:solidFill>
                  <a:srgbClr val="008600"/>
                </a:solidFill>
                <a:latin typeface="Courier New"/>
                <a:cs typeface="Courier New"/>
              </a:rPr>
              <a:t>test</a:t>
            </a:r>
            <a:endParaRPr sz="1900">
              <a:latin typeface="Courier New"/>
              <a:cs typeface="Courier New"/>
            </a:endParaRPr>
          </a:p>
          <a:p>
            <a:pPr marL="12700">
              <a:lnSpc>
                <a:spcPct val="100000"/>
              </a:lnSpc>
              <a:spcBef>
                <a:spcPts val="945"/>
              </a:spcBef>
            </a:pPr>
            <a:r>
              <a:rPr sz="1900" dirty="0">
                <a:solidFill>
                  <a:srgbClr val="04182D"/>
                </a:solidFill>
                <a:latin typeface="Courier New"/>
                <a:cs typeface="Courier New"/>
              </a:rPr>
              <a:t>X_train,</a:t>
            </a:r>
            <a:r>
              <a:rPr sz="1900" spc="70" dirty="0">
                <a:solidFill>
                  <a:srgbClr val="04182D"/>
                </a:solidFill>
                <a:latin typeface="Courier New"/>
                <a:cs typeface="Courier New"/>
              </a:rPr>
              <a:t> </a:t>
            </a:r>
            <a:r>
              <a:rPr sz="1900" dirty="0">
                <a:solidFill>
                  <a:srgbClr val="04182D"/>
                </a:solidFill>
                <a:latin typeface="Courier New"/>
                <a:cs typeface="Courier New"/>
              </a:rPr>
              <a:t>X_test,</a:t>
            </a:r>
            <a:r>
              <a:rPr sz="1900" spc="70" dirty="0">
                <a:solidFill>
                  <a:srgbClr val="04182D"/>
                </a:solidFill>
                <a:latin typeface="Courier New"/>
                <a:cs typeface="Courier New"/>
              </a:rPr>
              <a:t> </a:t>
            </a:r>
            <a:r>
              <a:rPr sz="1900" dirty="0">
                <a:solidFill>
                  <a:srgbClr val="04182D"/>
                </a:solidFill>
                <a:latin typeface="Courier New"/>
                <a:cs typeface="Courier New"/>
              </a:rPr>
              <a:t>y_train,</a:t>
            </a:r>
            <a:r>
              <a:rPr sz="1900" spc="75" dirty="0">
                <a:solidFill>
                  <a:srgbClr val="04182D"/>
                </a:solidFill>
                <a:latin typeface="Courier New"/>
                <a:cs typeface="Courier New"/>
              </a:rPr>
              <a:t> </a:t>
            </a:r>
            <a:r>
              <a:rPr sz="1900" dirty="0">
                <a:solidFill>
                  <a:srgbClr val="04182D"/>
                </a:solidFill>
                <a:latin typeface="Courier New"/>
                <a:cs typeface="Courier New"/>
              </a:rPr>
              <a:t>y_test=</a:t>
            </a:r>
            <a:r>
              <a:rPr sz="1900" spc="70" dirty="0">
                <a:solidFill>
                  <a:srgbClr val="04182D"/>
                </a:solidFill>
                <a:latin typeface="Courier New"/>
                <a:cs typeface="Courier New"/>
              </a:rPr>
              <a:t> </a:t>
            </a:r>
            <a:r>
              <a:rPr sz="1900" dirty="0">
                <a:solidFill>
                  <a:srgbClr val="04182D"/>
                </a:solidFill>
                <a:latin typeface="Courier New"/>
                <a:cs typeface="Courier New"/>
              </a:rPr>
              <a:t>train_test_split(X,</a:t>
            </a:r>
            <a:r>
              <a:rPr sz="1900" spc="75" dirty="0">
                <a:solidFill>
                  <a:srgbClr val="04182D"/>
                </a:solidFill>
                <a:latin typeface="Courier New"/>
                <a:cs typeface="Courier New"/>
              </a:rPr>
              <a:t> </a:t>
            </a:r>
            <a:r>
              <a:rPr sz="1900" spc="-25" dirty="0">
                <a:solidFill>
                  <a:srgbClr val="04182D"/>
                </a:solidFill>
                <a:latin typeface="Courier New"/>
                <a:cs typeface="Courier New"/>
              </a:rPr>
              <a:t>y,</a:t>
            </a:r>
            <a:endParaRPr sz="1900">
              <a:latin typeface="Courier New"/>
              <a:cs typeface="Courier New"/>
            </a:endParaRPr>
          </a:p>
          <a:p>
            <a:pPr marL="7460615" marR="5080">
              <a:lnSpc>
                <a:spcPct val="141400"/>
              </a:lnSpc>
            </a:pPr>
            <a:r>
              <a:rPr sz="1900" spc="-10" dirty="0">
                <a:solidFill>
                  <a:srgbClr val="04182D"/>
                </a:solidFill>
                <a:latin typeface="Courier New"/>
                <a:cs typeface="Courier New"/>
              </a:rPr>
              <a:t>test_size=</a:t>
            </a:r>
            <a:r>
              <a:rPr sz="1900" spc="-10" dirty="0">
                <a:solidFill>
                  <a:srgbClr val="BE2F72"/>
                </a:solidFill>
                <a:latin typeface="Courier New"/>
                <a:cs typeface="Courier New"/>
              </a:rPr>
              <a:t>0.2</a:t>
            </a:r>
            <a:r>
              <a:rPr sz="1900" spc="-10" dirty="0">
                <a:solidFill>
                  <a:srgbClr val="04182D"/>
                </a:solidFill>
                <a:latin typeface="Courier New"/>
                <a:cs typeface="Courier New"/>
              </a:rPr>
              <a:t>, random_state=</a:t>
            </a:r>
            <a:r>
              <a:rPr sz="1900" spc="-10" dirty="0">
                <a:solidFill>
                  <a:srgbClr val="BE2F72"/>
                </a:solidFill>
                <a:latin typeface="Courier New"/>
                <a:cs typeface="Courier New"/>
              </a:rPr>
              <a:t>3</a:t>
            </a:r>
            <a:r>
              <a:rPr sz="1900" spc="-10" dirty="0">
                <a:solidFill>
                  <a:srgbClr val="04182D"/>
                </a:solidFill>
                <a:latin typeface="Courier New"/>
                <a:cs typeface="Courier New"/>
              </a:rPr>
              <a:t>)</a:t>
            </a:r>
            <a:endParaRPr sz="1900">
              <a:latin typeface="Courier New"/>
              <a:cs typeface="Courier New"/>
            </a:endParaRPr>
          </a:p>
          <a:p>
            <a:pPr marL="12700" marR="3509645">
              <a:lnSpc>
                <a:spcPct val="141400"/>
              </a:lnSpc>
            </a:pPr>
            <a:r>
              <a:rPr sz="1900" dirty="0">
                <a:solidFill>
                  <a:srgbClr val="008600"/>
                </a:solidFill>
                <a:latin typeface="Courier New"/>
                <a:cs typeface="Courier New"/>
              </a:rPr>
              <a:t>#</a:t>
            </a:r>
            <a:r>
              <a:rPr sz="1900" spc="60" dirty="0">
                <a:solidFill>
                  <a:srgbClr val="008600"/>
                </a:solidFill>
                <a:latin typeface="Courier New"/>
                <a:cs typeface="Courier New"/>
              </a:rPr>
              <a:t> </a:t>
            </a:r>
            <a:r>
              <a:rPr sz="1900" dirty="0">
                <a:solidFill>
                  <a:srgbClr val="008600"/>
                </a:solidFill>
                <a:latin typeface="Courier New"/>
                <a:cs typeface="Courier New"/>
              </a:rPr>
              <a:t>Instantiate</a:t>
            </a:r>
            <a:r>
              <a:rPr sz="1900" spc="65" dirty="0">
                <a:solidFill>
                  <a:srgbClr val="008600"/>
                </a:solidFill>
                <a:latin typeface="Courier New"/>
                <a:cs typeface="Courier New"/>
              </a:rPr>
              <a:t> </a:t>
            </a:r>
            <a:r>
              <a:rPr sz="1900" dirty="0">
                <a:solidFill>
                  <a:srgbClr val="008600"/>
                </a:solidFill>
                <a:latin typeface="Courier New"/>
                <a:cs typeface="Courier New"/>
              </a:rPr>
              <a:t>a</a:t>
            </a:r>
            <a:r>
              <a:rPr sz="1900" spc="65" dirty="0">
                <a:solidFill>
                  <a:srgbClr val="008600"/>
                </a:solidFill>
                <a:latin typeface="Courier New"/>
                <a:cs typeface="Courier New"/>
              </a:rPr>
              <a:t> </a:t>
            </a:r>
            <a:r>
              <a:rPr sz="1900" dirty="0">
                <a:solidFill>
                  <a:srgbClr val="008600"/>
                </a:solidFill>
                <a:latin typeface="Courier New"/>
                <a:cs typeface="Courier New"/>
              </a:rPr>
              <a:t>DecisionTreeRegressor</a:t>
            </a:r>
            <a:r>
              <a:rPr sz="1900" spc="65" dirty="0">
                <a:solidFill>
                  <a:srgbClr val="008600"/>
                </a:solidFill>
                <a:latin typeface="Courier New"/>
                <a:cs typeface="Courier New"/>
              </a:rPr>
              <a:t> </a:t>
            </a:r>
            <a:r>
              <a:rPr sz="1900" spc="-20" dirty="0">
                <a:solidFill>
                  <a:srgbClr val="008600"/>
                </a:solidFill>
                <a:latin typeface="Courier New"/>
                <a:cs typeface="Courier New"/>
              </a:rPr>
              <a:t>'dt' </a:t>
            </a:r>
            <a:r>
              <a:rPr sz="1900" dirty="0">
                <a:solidFill>
                  <a:srgbClr val="04182D"/>
                </a:solidFill>
                <a:latin typeface="Courier New"/>
                <a:cs typeface="Courier New"/>
              </a:rPr>
              <a:t>dt</a:t>
            </a:r>
            <a:r>
              <a:rPr sz="1900" spc="15" dirty="0">
                <a:solidFill>
                  <a:srgbClr val="04182D"/>
                </a:solidFill>
                <a:latin typeface="Courier New"/>
                <a:cs typeface="Courier New"/>
              </a:rPr>
              <a:t> </a:t>
            </a:r>
            <a:r>
              <a:rPr sz="1900" dirty="0">
                <a:solidFill>
                  <a:srgbClr val="04182D"/>
                </a:solidFill>
                <a:latin typeface="Courier New"/>
                <a:cs typeface="Courier New"/>
              </a:rPr>
              <a:t>=</a:t>
            </a:r>
            <a:r>
              <a:rPr sz="1900" spc="20" dirty="0">
                <a:solidFill>
                  <a:srgbClr val="04182D"/>
                </a:solidFill>
                <a:latin typeface="Courier New"/>
                <a:cs typeface="Courier New"/>
              </a:rPr>
              <a:t> </a:t>
            </a:r>
            <a:r>
              <a:rPr sz="1900" spc="-10" dirty="0">
                <a:solidFill>
                  <a:srgbClr val="04182D"/>
                </a:solidFill>
                <a:latin typeface="Courier New"/>
                <a:cs typeface="Courier New"/>
              </a:rPr>
              <a:t>DecisionTreeRegressor(max_depth=</a:t>
            </a:r>
            <a:r>
              <a:rPr sz="1900" spc="-10" dirty="0">
                <a:solidFill>
                  <a:srgbClr val="BE2F72"/>
                </a:solidFill>
                <a:latin typeface="Courier New"/>
                <a:cs typeface="Courier New"/>
              </a:rPr>
              <a:t>4</a:t>
            </a:r>
            <a:r>
              <a:rPr sz="1900" spc="-10" dirty="0">
                <a:solidFill>
                  <a:srgbClr val="04182D"/>
                </a:solidFill>
                <a:latin typeface="Courier New"/>
                <a:cs typeface="Courier New"/>
              </a:rPr>
              <a:t>,</a:t>
            </a:r>
            <a:endParaRPr sz="1900">
              <a:latin typeface="Courier New"/>
              <a:cs typeface="Courier New"/>
            </a:endParaRPr>
          </a:p>
          <a:p>
            <a:pPr marL="3955415" marR="2633345">
              <a:lnSpc>
                <a:spcPct val="141400"/>
              </a:lnSpc>
            </a:pPr>
            <a:r>
              <a:rPr sz="1900" spc="-10" dirty="0">
                <a:solidFill>
                  <a:srgbClr val="04182D"/>
                </a:solidFill>
                <a:latin typeface="Courier New"/>
                <a:cs typeface="Courier New"/>
              </a:rPr>
              <a:t>min_samples_leaf=</a:t>
            </a:r>
            <a:r>
              <a:rPr sz="1900" spc="-10" dirty="0">
                <a:solidFill>
                  <a:srgbClr val="BE2F72"/>
                </a:solidFill>
                <a:latin typeface="Courier New"/>
                <a:cs typeface="Courier New"/>
              </a:rPr>
              <a:t>0.1</a:t>
            </a:r>
            <a:r>
              <a:rPr sz="1900" spc="-10" dirty="0">
                <a:solidFill>
                  <a:srgbClr val="04182D"/>
                </a:solidFill>
                <a:latin typeface="Courier New"/>
                <a:cs typeface="Courier New"/>
              </a:rPr>
              <a:t>, random_state=</a:t>
            </a:r>
            <a:r>
              <a:rPr sz="1900" spc="-10" dirty="0">
                <a:solidFill>
                  <a:srgbClr val="BE2F72"/>
                </a:solidFill>
                <a:latin typeface="Courier New"/>
                <a:cs typeface="Courier New"/>
              </a:rPr>
              <a:t>3</a:t>
            </a:r>
            <a:r>
              <a:rPr sz="1900" spc="-10" dirty="0">
                <a:solidFill>
                  <a:srgbClr val="04182D"/>
                </a:solidFill>
                <a:latin typeface="Courier New"/>
                <a:cs typeface="Courier New"/>
              </a:rPr>
              <a:t>)</a:t>
            </a:r>
            <a:endParaRPr sz="1900">
              <a:latin typeface="Courier New"/>
              <a:cs typeface="Courier New"/>
            </a:endParaRPr>
          </a:p>
        </p:txBody>
      </p:sp>
      <p:sp>
        <p:nvSpPr>
          <p:cNvPr id="11" name="슬라이드 번호 개체 틀 10">
            <a:extLst>
              <a:ext uri="{FF2B5EF4-FFF2-40B4-BE49-F238E27FC236}">
                <a16:creationId xmlns:a16="http://schemas.microsoft.com/office/drawing/2014/main" id="{0889E5C6-9928-BA24-3811-8671E4C1E648}"/>
              </a:ext>
            </a:extLst>
          </p:cNvPr>
          <p:cNvSpPr>
            <a:spLocks noGrp="1"/>
          </p:cNvSpPr>
          <p:nvPr>
            <p:ph type="sldNum" sz="quarter" idx="7"/>
          </p:nvPr>
        </p:nvSpPr>
        <p:spPr/>
        <p:txBody>
          <a:bodyPr/>
          <a:lstStyle/>
          <a:p>
            <a:fld id="{B6F15528-21DE-4FAA-801E-634DDDAF4B2B}" type="slidenum">
              <a:rPr lang="en-US" altLang="ko-KR" smtClean="0"/>
              <a:t>20</a:t>
            </a:fld>
            <a:endParaRPr lang="en-US" altLang="ko-K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8589" y="273885"/>
            <a:ext cx="7883525" cy="713740"/>
          </a:xfrm>
          <a:prstGeom prst="rect">
            <a:avLst/>
          </a:prstGeom>
        </p:spPr>
        <p:txBody>
          <a:bodyPr vert="horz" wrap="square" lIns="0" tIns="13970" rIns="0" bIns="0" rtlCol="0">
            <a:spAutoFit/>
          </a:bodyPr>
          <a:lstStyle/>
          <a:p>
            <a:pPr marL="12700">
              <a:lnSpc>
                <a:spcPct val="100000"/>
              </a:lnSpc>
              <a:spcBef>
                <a:spcPts val="110"/>
              </a:spcBef>
            </a:pPr>
            <a:r>
              <a:rPr spc="-310" dirty="0"/>
              <a:t>Regression-</a:t>
            </a:r>
            <a:r>
              <a:rPr spc="-260" dirty="0"/>
              <a:t>Tree</a:t>
            </a:r>
            <a:r>
              <a:rPr spc="-125" dirty="0"/>
              <a:t> </a:t>
            </a:r>
            <a:r>
              <a:rPr spc="-265" dirty="0"/>
              <a:t>in</a:t>
            </a:r>
            <a:r>
              <a:rPr spc="-125" dirty="0"/>
              <a:t> </a:t>
            </a:r>
            <a:r>
              <a:rPr spc="-250" dirty="0"/>
              <a:t>scikit-</a:t>
            </a:r>
            <a:r>
              <a:rPr spc="-105" dirty="0"/>
              <a:t>learn</a:t>
            </a:r>
          </a:p>
        </p:txBody>
      </p:sp>
      <p:sp>
        <p:nvSpPr>
          <p:cNvPr id="3" name="object 3"/>
          <p:cNvSpPr/>
          <p:nvPr/>
        </p:nvSpPr>
        <p:spPr>
          <a:xfrm>
            <a:off x="491289" y="1166812"/>
            <a:ext cx="14575155" cy="4585970"/>
          </a:xfrm>
          <a:custGeom>
            <a:avLst/>
            <a:gdLst/>
            <a:ahLst/>
            <a:cxnLst/>
            <a:rect l="l" t="t" r="r" b="b"/>
            <a:pathLst>
              <a:path w="14575155" h="4585970">
                <a:moveTo>
                  <a:pt x="14498413" y="4585367"/>
                </a:moveTo>
                <a:lnTo>
                  <a:pt x="76505" y="4585367"/>
                </a:lnTo>
                <a:lnTo>
                  <a:pt x="71180" y="4584843"/>
                </a:lnTo>
                <a:lnTo>
                  <a:pt x="31920" y="4568580"/>
                </a:lnTo>
                <a:lnTo>
                  <a:pt x="4175" y="4529854"/>
                </a:lnTo>
                <a:lnTo>
                  <a:pt x="0" y="4508862"/>
                </a:lnTo>
                <a:lnTo>
                  <a:pt x="0" y="4503486"/>
                </a:lnTo>
                <a:lnTo>
                  <a:pt x="0" y="76505"/>
                </a:lnTo>
                <a:lnTo>
                  <a:pt x="16786" y="31920"/>
                </a:lnTo>
                <a:lnTo>
                  <a:pt x="55513" y="4175"/>
                </a:lnTo>
                <a:lnTo>
                  <a:pt x="76505" y="0"/>
                </a:lnTo>
                <a:lnTo>
                  <a:pt x="14498413" y="0"/>
                </a:lnTo>
                <a:lnTo>
                  <a:pt x="14542998" y="16786"/>
                </a:lnTo>
                <a:lnTo>
                  <a:pt x="14570742" y="55513"/>
                </a:lnTo>
                <a:lnTo>
                  <a:pt x="14574918" y="76505"/>
                </a:lnTo>
                <a:lnTo>
                  <a:pt x="14574918" y="4508862"/>
                </a:lnTo>
                <a:lnTo>
                  <a:pt x="14558132" y="4553447"/>
                </a:lnTo>
                <a:lnTo>
                  <a:pt x="14519404" y="4581192"/>
                </a:lnTo>
                <a:lnTo>
                  <a:pt x="14503737" y="4584843"/>
                </a:lnTo>
                <a:lnTo>
                  <a:pt x="14498413" y="4585367"/>
                </a:lnTo>
                <a:close/>
              </a:path>
            </a:pathLst>
          </a:custGeom>
          <a:solidFill>
            <a:srgbClr val="F6F2EB"/>
          </a:solidFill>
        </p:spPr>
        <p:txBody>
          <a:bodyPr wrap="square" lIns="0" tIns="0" rIns="0" bIns="0" rtlCol="0"/>
          <a:lstStyle/>
          <a:p>
            <a:endParaRPr/>
          </a:p>
        </p:txBody>
      </p:sp>
      <p:sp>
        <p:nvSpPr>
          <p:cNvPr id="4" name="object 4"/>
          <p:cNvSpPr/>
          <p:nvPr/>
        </p:nvSpPr>
        <p:spPr>
          <a:xfrm>
            <a:off x="491289" y="5997824"/>
            <a:ext cx="14575155" cy="737235"/>
          </a:xfrm>
          <a:custGeom>
            <a:avLst/>
            <a:gdLst/>
            <a:ahLst/>
            <a:cxnLst/>
            <a:rect l="l" t="t" r="r" b="b"/>
            <a:pathLst>
              <a:path w="14575155" h="737234">
                <a:moveTo>
                  <a:pt x="14498413" y="736934"/>
                </a:moveTo>
                <a:lnTo>
                  <a:pt x="76505" y="736934"/>
                </a:lnTo>
                <a:lnTo>
                  <a:pt x="71180" y="736409"/>
                </a:lnTo>
                <a:lnTo>
                  <a:pt x="31920" y="720146"/>
                </a:lnTo>
                <a:lnTo>
                  <a:pt x="4175" y="681418"/>
                </a:lnTo>
                <a:lnTo>
                  <a:pt x="0" y="660428"/>
                </a:lnTo>
                <a:lnTo>
                  <a:pt x="0" y="655052"/>
                </a:lnTo>
                <a:lnTo>
                  <a:pt x="0" y="76504"/>
                </a:lnTo>
                <a:lnTo>
                  <a:pt x="16786" y="31919"/>
                </a:lnTo>
                <a:lnTo>
                  <a:pt x="55513" y="4174"/>
                </a:lnTo>
                <a:lnTo>
                  <a:pt x="76505" y="0"/>
                </a:lnTo>
                <a:lnTo>
                  <a:pt x="14498413" y="0"/>
                </a:lnTo>
                <a:lnTo>
                  <a:pt x="14542998" y="16785"/>
                </a:lnTo>
                <a:lnTo>
                  <a:pt x="14570742" y="55513"/>
                </a:lnTo>
                <a:lnTo>
                  <a:pt x="14574918" y="76504"/>
                </a:lnTo>
                <a:lnTo>
                  <a:pt x="14574918" y="660428"/>
                </a:lnTo>
                <a:lnTo>
                  <a:pt x="14558132" y="705013"/>
                </a:lnTo>
                <a:lnTo>
                  <a:pt x="14519404" y="732757"/>
                </a:lnTo>
                <a:lnTo>
                  <a:pt x="14503737" y="736409"/>
                </a:lnTo>
                <a:lnTo>
                  <a:pt x="14498413" y="736934"/>
                </a:lnTo>
                <a:close/>
              </a:path>
            </a:pathLst>
          </a:custGeom>
          <a:solidFill>
            <a:srgbClr val="04182D"/>
          </a:solidFill>
        </p:spPr>
        <p:txBody>
          <a:bodyPr wrap="square" lIns="0" tIns="0" rIns="0" bIns="0" rtlCol="0"/>
          <a:lstStyle/>
          <a:p>
            <a:endParaRPr/>
          </a:p>
        </p:txBody>
      </p:sp>
      <p:sp>
        <p:nvSpPr>
          <p:cNvPr id="5" name="object 5"/>
          <p:cNvSpPr txBox="1"/>
          <p:nvPr/>
        </p:nvSpPr>
        <p:spPr>
          <a:xfrm>
            <a:off x="625720" y="1226167"/>
            <a:ext cx="4665980" cy="5307330"/>
          </a:xfrm>
          <a:prstGeom prst="rect">
            <a:avLst/>
          </a:prstGeom>
        </p:spPr>
        <p:txBody>
          <a:bodyPr vert="horz" wrap="square" lIns="0" tIns="12065" rIns="0" bIns="0" rtlCol="0">
            <a:spAutoFit/>
          </a:bodyPr>
          <a:lstStyle/>
          <a:p>
            <a:pPr marL="12700" marR="5080">
              <a:lnSpc>
                <a:spcPct val="141000"/>
              </a:lnSpc>
              <a:spcBef>
                <a:spcPts val="95"/>
              </a:spcBef>
            </a:pPr>
            <a:r>
              <a:rPr sz="2000" dirty="0">
                <a:solidFill>
                  <a:srgbClr val="008600"/>
                </a:solidFill>
                <a:latin typeface="Courier New"/>
                <a:cs typeface="Courier New"/>
              </a:rPr>
              <a:t>#</a:t>
            </a:r>
            <a:r>
              <a:rPr sz="2000" spc="50" dirty="0">
                <a:solidFill>
                  <a:srgbClr val="008600"/>
                </a:solidFill>
                <a:latin typeface="Courier New"/>
                <a:cs typeface="Courier New"/>
              </a:rPr>
              <a:t> </a:t>
            </a:r>
            <a:r>
              <a:rPr sz="2000" dirty="0">
                <a:solidFill>
                  <a:srgbClr val="008600"/>
                </a:solidFill>
                <a:latin typeface="Courier New"/>
                <a:cs typeface="Courier New"/>
              </a:rPr>
              <a:t>Fit</a:t>
            </a:r>
            <a:r>
              <a:rPr sz="2000" spc="50" dirty="0">
                <a:solidFill>
                  <a:srgbClr val="008600"/>
                </a:solidFill>
                <a:latin typeface="Courier New"/>
                <a:cs typeface="Courier New"/>
              </a:rPr>
              <a:t> </a:t>
            </a:r>
            <a:r>
              <a:rPr sz="2000" dirty="0">
                <a:solidFill>
                  <a:srgbClr val="008600"/>
                </a:solidFill>
                <a:latin typeface="Courier New"/>
                <a:cs typeface="Courier New"/>
              </a:rPr>
              <a:t>'dt'</a:t>
            </a:r>
            <a:r>
              <a:rPr sz="2000" spc="50" dirty="0">
                <a:solidFill>
                  <a:srgbClr val="008600"/>
                </a:solidFill>
                <a:latin typeface="Courier New"/>
                <a:cs typeface="Courier New"/>
              </a:rPr>
              <a:t> </a:t>
            </a:r>
            <a:r>
              <a:rPr sz="2000" dirty="0">
                <a:solidFill>
                  <a:srgbClr val="008600"/>
                </a:solidFill>
                <a:latin typeface="Courier New"/>
                <a:cs typeface="Courier New"/>
              </a:rPr>
              <a:t>to</a:t>
            </a:r>
            <a:r>
              <a:rPr sz="2000" spc="50" dirty="0">
                <a:solidFill>
                  <a:srgbClr val="008600"/>
                </a:solidFill>
                <a:latin typeface="Courier New"/>
                <a:cs typeface="Courier New"/>
              </a:rPr>
              <a:t> </a:t>
            </a:r>
            <a:r>
              <a:rPr sz="2000" dirty="0">
                <a:solidFill>
                  <a:srgbClr val="008600"/>
                </a:solidFill>
                <a:latin typeface="Courier New"/>
                <a:cs typeface="Courier New"/>
              </a:rPr>
              <a:t>the</a:t>
            </a:r>
            <a:r>
              <a:rPr sz="2000" spc="50" dirty="0">
                <a:solidFill>
                  <a:srgbClr val="008600"/>
                </a:solidFill>
                <a:latin typeface="Courier New"/>
                <a:cs typeface="Courier New"/>
              </a:rPr>
              <a:t> </a:t>
            </a:r>
            <a:r>
              <a:rPr sz="2000" dirty="0">
                <a:solidFill>
                  <a:srgbClr val="008600"/>
                </a:solidFill>
                <a:latin typeface="Courier New"/>
                <a:cs typeface="Courier New"/>
              </a:rPr>
              <a:t>training-</a:t>
            </a:r>
            <a:r>
              <a:rPr sz="2000" spc="-25" dirty="0">
                <a:solidFill>
                  <a:srgbClr val="008600"/>
                </a:solidFill>
                <a:latin typeface="Courier New"/>
                <a:cs typeface="Courier New"/>
              </a:rPr>
              <a:t>set </a:t>
            </a:r>
            <a:r>
              <a:rPr sz="2000" dirty="0">
                <a:solidFill>
                  <a:srgbClr val="04182D"/>
                </a:solidFill>
                <a:latin typeface="Courier New"/>
                <a:cs typeface="Courier New"/>
              </a:rPr>
              <a:t>dt.fit(X_train,</a:t>
            </a:r>
            <a:r>
              <a:rPr sz="2000" spc="114" dirty="0">
                <a:solidFill>
                  <a:srgbClr val="04182D"/>
                </a:solidFill>
                <a:latin typeface="Courier New"/>
                <a:cs typeface="Courier New"/>
              </a:rPr>
              <a:t> </a:t>
            </a:r>
            <a:r>
              <a:rPr sz="2000" spc="-10" dirty="0">
                <a:solidFill>
                  <a:srgbClr val="04182D"/>
                </a:solidFill>
                <a:latin typeface="Courier New"/>
                <a:cs typeface="Courier New"/>
              </a:rPr>
              <a:t>y_train)</a:t>
            </a:r>
            <a:endParaRPr sz="2000">
              <a:latin typeface="Courier New"/>
              <a:cs typeface="Courier New"/>
            </a:endParaRPr>
          </a:p>
          <a:p>
            <a:pPr marL="12700" marR="159385">
              <a:lnSpc>
                <a:spcPct val="141000"/>
              </a:lnSpc>
              <a:tabLst>
                <a:tab pos="1558925" algn="l"/>
              </a:tabLst>
            </a:pPr>
            <a:r>
              <a:rPr sz="2000" dirty="0">
                <a:solidFill>
                  <a:srgbClr val="008600"/>
                </a:solidFill>
                <a:latin typeface="Courier New"/>
                <a:cs typeface="Courier New"/>
              </a:rPr>
              <a:t>#</a:t>
            </a:r>
            <a:r>
              <a:rPr sz="2000" spc="55" dirty="0">
                <a:solidFill>
                  <a:srgbClr val="008600"/>
                </a:solidFill>
                <a:latin typeface="Courier New"/>
                <a:cs typeface="Courier New"/>
              </a:rPr>
              <a:t> </a:t>
            </a:r>
            <a:r>
              <a:rPr sz="2000" dirty="0">
                <a:solidFill>
                  <a:srgbClr val="008600"/>
                </a:solidFill>
                <a:latin typeface="Courier New"/>
                <a:cs typeface="Courier New"/>
              </a:rPr>
              <a:t>Predict</a:t>
            </a:r>
            <a:r>
              <a:rPr sz="2000" spc="55" dirty="0">
                <a:solidFill>
                  <a:srgbClr val="008600"/>
                </a:solidFill>
                <a:latin typeface="Courier New"/>
                <a:cs typeface="Courier New"/>
              </a:rPr>
              <a:t> </a:t>
            </a:r>
            <a:r>
              <a:rPr sz="2000" dirty="0">
                <a:solidFill>
                  <a:srgbClr val="008600"/>
                </a:solidFill>
                <a:latin typeface="Courier New"/>
                <a:cs typeface="Courier New"/>
              </a:rPr>
              <a:t>test-set</a:t>
            </a:r>
            <a:r>
              <a:rPr sz="2000" spc="60" dirty="0">
                <a:solidFill>
                  <a:srgbClr val="008600"/>
                </a:solidFill>
                <a:latin typeface="Courier New"/>
                <a:cs typeface="Courier New"/>
              </a:rPr>
              <a:t> </a:t>
            </a:r>
            <a:r>
              <a:rPr sz="2000" spc="-10" dirty="0">
                <a:solidFill>
                  <a:srgbClr val="008600"/>
                </a:solidFill>
                <a:latin typeface="Courier New"/>
                <a:cs typeface="Courier New"/>
              </a:rPr>
              <a:t>labels </a:t>
            </a:r>
            <a:r>
              <a:rPr sz="2000" dirty="0">
                <a:solidFill>
                  <a:srgbClr val="04182D"/>
                </a:solidFill>
                <a:latin typeface="Courier New"/>
                <a:cs typeface="Courier New"/>
              </a:rPr>
              <a:t>y_pred</a:t>
            </a:r>
            <a:r>
              <a:rPr sz="2000" spc="40" dirty="0">
                <a:solidFill>
                  <a:srgbClr val="04182D"/>
                </a:solidFill>
                <a:latin typeface="Courier New"/>
                <a:cs typeface="Courier New"/>
              </a:rPr>
              <a:t> </a:t>
            </a:r>
            <a:r>
              <a:rPr sz="2000" dirty="0">
                <a:solidFill>
                  <a:srgbClr val="04182D"/>
                </a:solidFill>
                <a:latin typeface="Courier New"/>
                <a:cs typeface="Courier New"/>
              </a:rPr>
              <a:t>=</a:t>
            </a:r>
            <a:r>
              <a:rPr sz="2000" spc="45" dirty="0">
                <a:solidFill>
                  <a:srgbClr val="04182D"/>
                </a:solidFill>
                <a:latin typeface="Courier New"/>
                <a:cs typeface="Courier New"/>
              </a:rPr>
              <a:t> </a:t>
            </a:r>
            <a:r>
              <a:rPr sz="2000" spc="-10" dirty="0">
                <a:solidFill>
                  <a:srgbClr val="04182D"/>
                </a:solidFill>
                <a:latin typeface="Courier New"/>
                <a:cs typeface="Courier New"/>
              </a:rPr>
              <a:t>dt.predict(X_test)  </a:t>
            </a:r>
            <a:r>
              <a:rPr sz="2000" dirty="0">
                <a:solidFill>
                  <a:srgbClr val="008600"/>
                </a:solidFill>
                <a:latin typeface="Courier New"/>
                <a:cs typeface="Courier New"/>
              </a:rPr>
              <a:t>#</a:t>
            </a:r>
            <a:r>
              <a:rPr sz="2000" spc="55" dirty="0">
                <a:solidFill>
                  <a:srgbClr val="008600"/>
                </a:solidFill>
                <a:latin typeface="Courier New"/>
                <a:cs typeface="Courier New"/>
              </a:rPr>
              <a:t> </a:t>
            </a:r>
            <a:r>
              <a:rPr sz="2000" dirty="0">
                <a:solidFill>
                  <a:srgbClr val="008600"/>
                </a:solidFill>
                <a:latin typeface="Courier New"/>
                <a:cs typeface="Courier New"/>
              </a:rPr>
              <a:t>Compute</a:t>
            </a:r>
            <a:r>
              <a:rPr sz="2000" spc="55" dirty="0">
                <a:solidFill>
                  <a:srgbClr val="008600"/>
                </a:solidFill>
                <a:latin typeface="Courier New"/>
                <a:cs typeface="Courier New"/>
              </a:rPr>
              <a:t> </a:t>
            </a:r>
            <a:r>
              <a:rPr sz="2000" dirty="0">
                <a:solidFill>
                  <a:srgbClr val="008600"/>
                </a:solidFill>
                <a:latin typeface="Courier New"/>
                <a:cs typeface="Courier New"/>
              </a:rPr>
              <a:t>test-set</a:t>
            </a:r>
            <a:r>
              <a:rPr sz="2000" spc="60" dirty="0">
                <a:solidFill>
                  <a:srgbClr val="008600"/>
                </a:solidFill>
                <a:latin typeface="Courier New"/>
                <a:cs typeface="Courier New"/>
              </a:rPr>
              <a:t> </a:t>
            </a:r>
            <a:r>
              <a:rPr sz="2000" spc="-25" dirty="0">
                <a:solidFill>
                  <a:srgbClr val="008600"/>
                </a:solidFill>
                <a:latin typeface="Courier New"/>
                <a:cs typeface="Courier New"/>
              </a:rPr>
              <a:t>MSE  </a:t>
            </a:r>
            <a:r>
              <a:rPr sz="2000" dirty="0">
                <a:solidFill>
                  <a:srgbClr val="04182D"/>
                </a:solidFill>
                <a:latin typeface="Courier New"/>
                <a:cs typeface="Courier New"/>
              </a:rPr>
              <a:t>mse_dt</a:t>
            </a:r>
            <a:r>
              <a:rPr sz="2000" spc="60" dirty="0">
                <a:solidFill>
                  <a:srgbClr val="04182D"/>
                </a:solidFill>
                <a:latin typeface="Courier New"/>
                <a:cs typeface="Courier New"/>
              </a:rPr>
              <a:t> </a:t>
            </a:r>
            <a:r>
              <a:rPr sz="2000" spc="-50" dirty="0">
                <a:solidFill>
                  <a:srgbClr val="04182D"/>
                </a:solidFill>
                <a:latin typeface="Courier New"/>
                <a:cs typeface="Courier New"/>
              </a:rPr>
              <a:t>=</a:t>
            </a:r>
            <a:r>
              <a:rPr sz="2000" dirty="0">
                <a:solidFill>
                  <a:srgbClr val="04182D"/>
                </a:solidFill>
                <a:latin typeface="Courier New"/>
                <a:cs typeface="Courier New"/>
              </a:rPr>
              <a:t>	MSE(y_test,</a:t>
            </a:r>
            <a:r>
              <a:rPr sz="2000" spc="95" dirty="0">
                <a:solidFill>
                  <a:srgbClr val="04182D"/>
                </a:solidFill>
                <a:latin typeface="Courier New"/>
                <a:cs typeface="Courier New"/>
              </a:rPr>
              <a:t> </a:t>
            </a:r>
            <a:r>
              <a:rPr sz="2000" spc="-10" dirty="0">
                <a:solidFill>
                  <a:srgbClr val="04182D"/>
                </a:solidFill>
                <a:latin typeface="Courier New"/>
                <a:cs typeface="Courier New"/>
              </a:rPr>
              <a:t>y_pred) </a:t>
            </a:r>
            <a:r>
              <a:rPr sz="2000" dirty="0">
                <a:solidFill>
                  <a:srgbClr val="008600"/>
                </a:solidFill>
                <a:latin typeface="Courier New"/>
                <a:cs typeface="Courier New"/>
              </a:rPr>
              <a:t>#</a:t>
            </a:r>
            <a:r>
              <a:rPr sz="2000" spc="55" dirty="0">
                <a:solidFill>
                  <a:srgbClr val="008600"/>
                </a:solidFill>
                <a:latin typeface="Courier New"/>
                <a:cs typeface="Courier New"/>
              </a:rPr>
              <a:t> </a:t>
            </a:r>
            <a:r>
              <a:rPr sz="2000" dirty="0">
                <a:solidFill>
                  <a:srgbClr val="008600"/>
                </a:solidFill>
                <a:latin typeface="Courier New"/>
                <a:cs typeface="Courier New"/>
              </a:rPr>
              <a:t>Compute</a:t>
            </a:r>
            <a:r>
              <a:rPr sz="2000" spc="55" dirty="0">
                <a:solidFill>
                  <a:srgbClr val="008600"/>
                </a:solidFill>
                <a:latin typeface="Courier New"/>
                <a:cs typeface="Courier New"/>
              </a:rPr>
              <a:t> </a:t>
            </a:r>
            <a:r>
              <a:rPr sz="2000" dirty="0">
                <a:solidFill>
                  <a:srgbClr val="008600"/>
                </a:solidFill>
                <a:latin typeface="Courier New"/>
                <a:cs typeface="Courier New"/>
              </a:rPr>
              <a:t>test-set</a:t>
            </a:r>
            <a:r>
              <a:rPr sz="2000" spc="60" dirty="0">
                <a:solidFill>
                  <a:srgbClr val="008600"/>
                </a:solidFill>
                <a:latin typeface="Courier New"/>
                <a:cs typeface="Courier New"/>
              </a:rPr>
              <a:t> </a:t>
            </a:r>
            <a:r>
              <a:rPr sz="2000" spc="-20" dirty="0">
                <a:solidFill>
                  <a:srgbClr val="008600"/>
                </a:solidFill>
                <a:latin typeface="Courier New"/>
                <a:cs typeface="Courier New"/>
              </a:rPr>
              <a:t>RMSE </a:t>
            </a:r>
            <a:r>
              <a:rPr sz="2000" dirty="0">
                <a:solidFill>
                  <a:srgbClr val="04182D"/>
                </a:solidFill>
                <a:latin typeface="Courier New"/>
                <a:cs typeface="Courier New"/>
              </a:rPr>
              <a:t>rmse_dt</a:t>
            </a:r>
            <a:r>
              <a:rPr sz="2000" spc="45" dirty="0">
                <a:solidFill>
                  <a:srgbClr val="04182D"/>
                </a:solidFill>
                <a:latin typeface="Courier New"/>
                <a:cs typeface="Courier New"/>
              </a:rPr>
              <a:t> </a:t>
            </a:r>
            <a:r>
              <a:rPr sz="2000" dirty="0">
                <a:solidFill>
                  <a:srgbClr val="04182D"/>
                </a:solidFill>
                <a:latin typeface="Courier New"/>
                <a:cs typeface="Courier New"/>
              </a:rPr>
              <a:t>=</a:t>
            </a:r>
            <a:r>
              <a:rPr sz="2000" spc="50" dirty="0">
                <a:solidFill>
                  <a:srgbClr val="04182D"/>
                </a:solidFill>
                <a:latin typeface="Courier New"/>
                <a:cs typeface="Courier New"/>
              </a:rPr>
              <a:t> </a:t>
            </a:r>
            <a:r>
              <a:rPr sz="2000" spc="-10" dirty="0">
                <a:solidFill>
                  <a:srgbClr val="04182D"/>
                </a:solidFill>
                <a:latin typeface="Courier New"/>
                <a:cs typeface="Courier New"/>
              </a:rPr>
              <a:t>mse_dt**(</a:t>
            </a:r>
            <a:r>
              <a:rPr sz="2000" spc="-10" dirty="0">
                <a:solidFill>
                  <a:srgbClr val="BE2F72"/>
                </a:solidFill>
                <a:latin typeface="Courier New"/>
                <a:cs typeface="Courier New"/>
              </a:rPr>
              <a:t>1</a:t>
            </a:r>
            <a:r>
              <a:rPr sz="2000" spc="-10" dirty="0">
                <a:solidFill>
                  <a:srgbClr val="04182D"/>
                </a:solidFill>
                <a:latin typeface="Courier New"/>
                <a:cs typeface="Courier New"/>
              </a:rPr>
              <a:t>/</a:t>
            </a:r>
            <a:r>
              <a:rPr sz="2000" spc="-10" dirty="0">
                <a:solidFill>
                  <a:srgbClr val="BE2F72"/>
                </a:solidFill>
                <a:latin typeface="Courier New"/>
                <a:cs typeface="Courier New"/>
              </a:rPr>
              <a:t>2</a:t>
            </a:r>
            <a:r>
              <a:rPr sz="2000" spc="-10" dirty="0">
                <a:solidFill>
                  <a:srgbClr val="04182D"/>
                </a:solidFill>
                <a:latin typeface="Courier New"/>
                <a:cs typeface="Courier New"/>
              </a:rPr>
              <a:t>)</a:t>
            </a:r>
            <a:endParaRPr sz="2000">
              <a:latin typeface="Courier New"/>
              <a:cs typeface="Courier New"/>
            </a:endParaRPr>
          </a:p>
          <a:p>
            <a:pPr marL="12700" marR="2324735">
              <a:lnSpc>
                <a:spcPct val="141000"/>
              </a:lnSpc>
            </a:pPr>
            <a:r>
              <a:rPr sz="2000" dirty="0">
                <a:solidFill>
                  <a:srgbClr val="008600"/>
                </a:solidFill>
                <a:latin typeface="Courier New"/>
                <a:cs typeface="Courier New"/>
              </a:rPr>
              <a:t>#</a:t>
            </a:r>
            <a:r>
              <a:rPr sz="2000" spc="40" dirty="0">
                <a:solidFill>
                  <a:srgbClr val="008600"/>
                </a:solidFill>
                <a:latin typeface="Courier New"/>
                <a:cs typeface="Courier New"/>
              </a:rPr>
              <a:t> </a:t>
            </a:r>
            <a:r>
              <a:rPr sz="2000" dirty="0">
                <a:solidFill>
                  <a:srgbClr val="008600"/>
                </a:solidFill>
                <a:latin typeface="Courier New"/>
                <a:cs typeface="Courier New"/>
              </a:rPr>
              <a:t>Print</a:t>
            </a:r>
            <a:r>
              <a:rPr sz="2000" spc="40" dirty="0">
                <a:solidFill>
                  <a:srgbClr val="008600"/>
                </a:solidFill>
                <a:latin typeface="Courier New"/>
                <a:cs typeface="Courier New"/>
              </a:rPr>
              <a:t> </a:t>
            </a:r>
            <a:r>
              <a:rPr sz="2000" spc="-10" dirty="0">
                <a:solidFill>
                  <a:srgbClr val="008600"/>
                </a:solidFill>
                <a:latin typeface="Courier New"/>
                <a:cs typeface="Courier New"/>
              </a:rPr>
              <a:t>rmse_dt print</a:t>
            </a:r>
            <a:r>
              <a:rPr sz="2000" spc="-10" dirty="0">
                <a:solidFill>
                  <a:srgbClr val="04182D"/>
                </a:solidFill>
                <a:latin typeface="Courier New"/>
                <a:cs typeface="Courier New"/>
              </a:rPr>
              <a:t>(rmse_dt)</a:t>
            </a:r>
            <a:endParaRPr sz="2000">
              <a:latin typeface="Courier New"/>
              <a:cs typeface="Courier New"/>
            </a:endParaRPr>
          </a:p>
          <a:p>
            <a:pPr>
              <a:lnSpc>
                <a:spcPct val="100000"/>
              </a:lnSpc>
            </a:pPr>
            <a:endParaRPr sz="2000">
              <a:latin typeface="Courier New"/>
              <a:cs typeface="Courier New"/>
            </a:endParaRPr>
          </a:p>
          <a:p>
            <a:pPr>
              <a:lnSpc>
                <a:spcPct val="100000"/>
              </a:lnSpc>
              <a:spcBef>
                <a:spcPts val="805"/>
              </a:spcBef>
            </a:pPr>
            <a:endParaRPr sz="2000">
              <a:latin typeface="Courier New"/>
              <a:cs typeface="Courier New"/>
            </a:endParaRPr>
          </a:p>
          <a:p>
            <a:pPr marL="12700">
              <a:lnSpc>
                <a:spcPct val="100000"/>
              </a:lnSpc>
            </a:pPr>
            <a:r>
              <a:rPr sz="2000" spc="-10" dirty="0">
                <a:solidFill>
                  <a:srgbClr val="FFFFFF"/>
                </a:solidFill>
                <a:latin typeface="Courier New"/>
                <a:cs typeface="Courier New"/>
              </a:rPr>
              <a:t>5.1023068889</a:t>
            </a:r>
            <a:endParaRPr sz="2000">
              <a:latin typeface="Courier New"/>
              <a:cs typeface="Courier New"/>
            </a:endParaRPr>
          </a:p>
        </p:txBody>
      </p:sp>
      <p:sp>
        <p:nvSpPr>
          <p:cNvPr id="9" name="슬라이드 번호 개체 틀 8">
            <a:extLst>
              <a:ext uri="{FF2B5EF4-FFF2-40B4-BE49-F238E27FC236}">
                <a16:creationId xmlns:a16="http://schemas.microsoft.com/office/drawing/2014/main" id="{5721D44E-D9B9-5A84-1803-87F8E54944F6}"/>
              </a:ext>
            </a:extLst>
          </p:cNvPr>
          <p:cNvSpPr>
            <a:spLocks noGrp="1"/>
          </p:cNvSpPr>
          <p:nvPr>
            <p:ph type="sldNum" sz="quarter" idx="7"/>
          </p:nvPr>
        </p:nvSpPr>
        <p:spPr/>
        <p:txBody>
          <a:bodyPr/>
          <a:lstStyle/>
          <a:p>
            <a:fld id="{B6F15528-21DE-4FAA-801E-634DDDAF4B2B}" type="slidenum">
              <a:rPr lang="en-US" altLang="ko-KR" smtClean="0"/>
              <a:t>21</a:t>
            </a:fld>
            <a:endParaRPr lang="en-US" altLang="ko-KR"/>
          </a:p>
        </p:txBody>
      </p:sp>
      <p:sp>
        <p:nvSpPr>
          <p:cNvPr id="11" name="TextBox 10">
            <a:extLst>
              <a:ext uri="{FF2B5EF4-FFF2-40B4-BE49-F238E27FC236}">
                <a16:creationId xmlns:a16="http://schemas.microsoft.com/office/drawing/2014/main" id="{B90F2769-5243-3EFB-B6CC-C4C893734C8B}"/>
              </a:ext>
            </a:extLst>
          </p:cNvPr>
          <p:cNvSpPr txBox="1"/>
          <p:nvPr/>
        </p:nvSpPr>
        <p:spPr>
          <a:xfrm>
            <a:off x="466770" y="6857524"/>
            <a:ext cx="14703380" cy="2031325"/>
          </a:xfrm>
          <a:prstGeom prst="rect">
            <a:avLst/>
          </a:prstGeom>
          <a:noFill/>
        </p:spPr>
        <p:txBody>
          <a:bodyPr wrap="square">
            <a:spAutoFit/>
          </a:bodyPr>
          <a:lstStyle/>
          <a:p>
            <a:r>
              <a:rPr lang="en-US" altLang="ko-KR" b="1" dirty="0"/>
              <a:t>Root Mean Squared Error (RMSE)</a:t>
            </a:r>
            <a:r>
              <a:rPr lang="en-US" altLang="ko-KR" dirty="0"/>
              <a:t> is a commonly used metric to evaluate the performance of regression models, including </a:t>
            </a:r>
            <a:r>
              <a:rPr lang="en-US" altLang="ko-KR" b="1" dirty="0"/>
              <a:t>Regression Trees</a:t>
            </a:r>
            <a:r>
              <a:rPr lang="en-US" altLang="ko-KR" dirty="0"/>
              <a:t>. It measures the average magnitude of prediction errors by taking the square root of the mean of squared differences between predicted and actual values.</a:t>
            </a:r>
          </a:p>
          <a:p>
            <a:pPr marL="285750" indent="-285750">
              <a:buFont typeface="Arial" panose="020B0604020202020204" pitchFamily="34" charset="0"/>
              <a:buChar char="•"/>
            </a:pPr>
            <a:r>
              <a:rPr lang="en-US" altLang="ko-KR" dirty="0"/>
              <a:t>RMSE quantifies how far off the predicted values are from the actual values.</a:t>
            </a:r>
          </a:p>
          <a:p>
            <a:pPr marL="285750" indent="-285750">
              <a:buFont typeface="Arial" panose="020B0604020202020204" pitchFamily="34" charset="0"/>
              <a:buChar char="•"/>
            </a:pPr>
            <a:r>
              <a:rPr kumimoji="0" lang="ko-KR" altLang="ko-KR" sz="1800" b="0" i="0" u="none" strike="noStrike" cap="none" normalizeH="0" baseline="0" dirty="0" err="1">
                <a:ln>
                  <a:noFill/>
                </a:ln>
                <a:solidFill>
                  <a:schemeClr val="tx1"/>
                </a:solidFill>
                <a:effectLst/>
                <a:latin typeface="Arial" panose="020B0604020202020204" pitchFamily="34" charset="0"/>
              </a:rPr>
              <a:t>Lower</a:t>
            </a:r>
            <a:r>
              <a:rPr kumimoji="0" lang="ko-KR" altLang="ko-KR" sz="1800" b="0" i="0" u="none" strike="noStrike" cap="none" normalizeH="0" baseline="0" dirty="0">
                <a:ln>
                  <a:noFill/>
                </a:ln>
                <a:solidFill>
                  <a:schemeClr val="tx1"/>
                </a:solidFill>
                <a:effectLst/>
                <a:latin typeface="Arial" panose="020B0604020202020204" pitchFamily="34" charset="0"/>
              </a:rPr>
              <a:t> RMSE </a:t>
            </a:r>
            <a:r>
              <a:rPr kumimoji="0" lang="ko-KR" altLang="ko-KR" sz="1800" b="0" i="0" u="none" strike="noStrike" cap="none" normalizeH="0" baseline="0" dirty="0" err="1">
                <a:ln>
                  <a:noFill/>
                </a:ln>
                <a:solidFill>
                  <a:schemeClr val="tx1"/>
                </a:solidFill>
                <a:effectLst/>
                <a:latin typeface="Arial" panose="020B0604020202020204" pitchFamily="34" charset="0"/>
              </a:rPr>
              <a:t>indicates</a:t>
            </a:r>
            <a:r>
              <a:rPr kumimoji="0" lang="ko-KR" altLang="ko-KR" sz="1800" b="0" i="0" u="none" strike="noStrike" cap="none" normalizeH="0" baseline="0" dirty="0">
                <a:ln>
                  <a:noFill/>
                </a:ln>
                <a:solidFill>
                  <a:schemeClr val="tx1"/>
                </a:solidFill>
                <a:effectLst/>
                <a:latin typeface="Arial" panose="020B0604020202020204" pitchFamily="34" charset="0"/>
              </a:rPr>
              <a:t> </a:t>
            </a:r>
            <a:r>
              <a:rPr kumimoji="0" lang="ko-KR" altLang="ko-KR" sz="1800" b="0" i="0" u="none" strike="noStrike" cap="none" normalizeH="0" baseline="0" dirty="0" err="1">
                <a:ln>
                  <a:noFill/>
                </a:ln>
                <a:solidFill>
                  <a:schemeClr val="tx1"/>
                </a:solidFill>
                <a:effectLst/>
                <a:latin typeface="Arial" panose="020B0604020202020204" pitchFamily="34" charset="0"/>
              </a:rPr>
              <a:t>better</a:t>
            </a:r>
            <a:r>
              <a:rPr kumimoji="0" lang="ko-KR" altLang="ko-KR" sz="1800" b="0" i="0" u="none" strike="noStrike" cap="none" normalizeH="0" baseline="0" dirty="0">
                <a:ln>
                  <a:noFill/>
                </a:ln>
                <a:solidFill>
                  <a:schemeClr val="tx1"/>
                </a:solidFill>
                <a:effectLst/>
                <a:latin typeface="Arial" panose="020B0604020202020204" pitchFamily="34" charset="0"/>
              </a:rPr>
              <a:t> </a:t>
            </a:r>
            <a:r>
              <a:rPr kumimoji="0" lang="ko-KR" altLang="ko-KR" sz="1800" b="0" i="0" u="none" strike="noStrike" cap="none" normalizeH="0" baseline="0" dirty="0" err="1">
                <a:ln>
                  <a:noFill/>
                </a:ln>
                <a:solidFill>
                  <a:schemeClr val="tx1"/>
                </a:solidFill>
                <a:effectLst/>
                <a:latin typeface="Arial" panose="020B0604020202020204" pitchFamily="34" charset="0"/>
              </a:rPr>
              <a:t>model</a:t>
            </a:r>
            <a:r>
              <a:rPr kumimoji="0" lang="ko-KR" altLang="ko-KR" sz="1800" b="0" i="0" u="none" strike="noStrike" cap="none" normalizeH="0" baseline="0" dirty="0">
                <a:ln>
                  <a:noFill/>
                </a:ln>
                <a:solidFill>
                  <a:schemeClr val="tx1"/>
                </a:solidFill>
                <a:effectLst/>
                <a:latin typeface="Arial" panose="020B0604020202020204" pitchFamily="34" charset="0"/>
              </a:rPr>
              <a:t> </a:t>
            </a:r>
            <a:r>
              <a:rPr kumimoji="0" lang="ko-KR" altLang="ko-KR" sz="1800" b="0" i="0" u="none" strike="noStrike" cap="none" normalizeH="0" baseline="0" dirty="0" err="1">
                <a:ln>
                  <a:noFill/>
                </a:ln>
                <a:solidFill>
                  <a:schemeClr val="tx1"/>
                </a:solidFill>
                <a:effectLst/>
                <a:latin typeface="Arial" panose="020B0604020202020204" pitchFamily="34" charset="0"/>
              </a:rPr>
              <a:t>performance</a:t>
            </a:r>
            <a:r>
              <a:rPr kumimoji="0" lang="ko-KR" altLang="ko-KR" sz="1800" b="0" i="0" u="none" strike="noStrike" cap="none" normalizeH="0" baseline="0" dirty="0">
                <a:ln>
                  <a:noFill/>
                </a:ln>
                <a:solidFill>
                  <a:schemeClr val="tx1"/>
                </a:solidFill>
                <a:effectLst/>
                <a:latin typeface="Arial" panose="020B0604020202020204" pitchFamily="34" charset="0"/>
              </a:rPr>
              <a:t>.</a:t>
            </a:r>
          </a:p>
          <a:p>
            <a:endParaRPr lang="en-US" altLang="ko-KR" dirty="0"/>
          </a:p>
          <a:p>
            <a:endParaRPr lang="ko-KR"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325" dirty="0"/>
              <a:t>Information</a:t>
            </a:r>
            <a:r>
              <a:rPr spc="-125" dirty="0"/>
              <a:t> </a:t>
            </a:r>
            <a:r>
              <a:rPr spc="-200" dirty="0"/>
              <a:t>Criterion</a:t>
            </a:r>
            <a:r>
              <a:rPr spc="-125" dirty="0"/>
              <a:t> </a:t>
            </a:r>
            <a:r>
              <a:rPr spc="-215" dirty="0"/>
              <a:t>for</a:t>
            </a:r>
            <a:r>
              <a:rPr spc="-125" dirty="0"/>
              <a:t> </a:t>
            </a:r>
            <a:r>
              <a:rPr spc="-310" dirty="0"/>
              <a:t>Regression-</a:t>
            </a:r>
            <a:r>
              <a:rPr spc="-280" dirty="0"/>
              <a:t>Tree</a:t>
            </a:r>
          </a:p>
        </p:txBody>
      </p:sp>
      <p:pic>
        <p:nvPicPr>
          <p:cNvPr id="3" name="object 3"/>
          <p:cNvPicPr/>
          <p:nvPr/>
        </p:nvPicPr>
        <p:blipFill>
          <a:blip r:embed="rId2" cstate="print"/>
          <a:stretch>
            <a:fillRect/>
          </a:stretch>
        </p:blipFill>
        <p:spPr>
          <a:xfrm>
            <a:off x="491289" y="1166812"/>
            <a:ext cx="14574919" cy="4687719"/>
          </a:xfrm>
          <a:prstGeom prst="rect">
            <a:avLst/>
          </a:prstGeom>
        </p:spPr>
      </p:pic>
      <p:sp>
        <p:nvSpPr>
          <p:cNvPr id="7" name="슬라이드 번호 개체 틀 6">
            <a:extLst>
              <a:ext uri="{FF2B5EF4-FFF2-40B4-BE49-F238E27FC236}">
                <a16:creationId xmlns:a16="http://schemas.microsoft.com/office/drawing/2014/main" id="{8096B435-1DBC-0514-FD49-ACAB5C0BC1BD}"/>
              </a:ext>
            </a:extLst>
          </p:cNvPr>
          <p:cNvSpPr>
            <a:spLocks noGrp="1"/>
          </p:cNvSpPr>
          <p:nvPr>
            <p:ph type="sldNum" sz="quarter" idx="7"/>
          </p:nvPr>
        </p:nvSpPr>
        <p:spPr/>
        <p:txBody>
          <a:bodyPr/>
          <a:lstStyle/>
          <a:p>
            <a:fld id="{B6F15528-21DE-4FAA-801E-634DDDAF4B2B}" type="slidenum">
              <a:rPr lang="en-US" altLang="ko-KR" smtClean="0"/>
              <a:t>22</a:t>
            </a:fld>
            <a:endParaRPr lang="en-US" altLang="ko-KR"/>
          </a:p>
        </p:txBody>
      </p:sp>
      <p:sp>
        <p:nvSpPr>
          <p:cNvPr id="10" name="TextBox 9">
            <a:extLst>
              <a:ext uri="{FF2B5EF4-FFF2-40B4-BE49-F238E27FC236}">
                <a16:creationId xmlns:a16="http://schemas.microsoft.com/office/drawing/2014/main" id="{E3F3BFCD-EDE0-A1D2-A470-07F20C8783B8}"/>
              </a:ext>
            </a:extLst>
          </p:cNvPr>
          <p:cNvSpPr txBox="1"/>
          <p:nvPr/>
        </p:nvSpPr>
        <p:spPr>
          <a:xfrm>
            <a:off x="659602" y="6324324"/>
            <a:ext cx="13977148" cy="646331"/>
          </a:xfrm>
          <a:prstGeom prst="rect">
            <a:avLst/>
          </a:prstGeom>
          <a:noFill/>
        </p:spPr>
        <p:txBody>
          <a:bodyPr wrap="square">
            <a:spAutoFit/>
          </a:bodyPr>
          <a:lstStyle/>
          <a:p>
            <a:r>
              <a:rPr lang="en-US" altLang="ko-KR" dirty="0"/>
              <a:t>As the tree grows, the RSS decreases because the model captures more details of the data (fit improves).</a:t>
            </a:r>
          </a:p>
          <a:p>
            <a:r>
              <a:rPr lang="en-US" altLang="ko-KR" dirty="0"/>
              <a:t>However, the complexity penalty increases due to the addition of more parameters (splits or nodes).</a:t>
            </a:r>
            <a:endParaRPr lang="ko-KR"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10" dirty="0"/>
              <a:t>Prediction</a:t>
            </a:r>
          </a:p>
        </p:txBody>
      </p:sp>
      <p:pic>
        <p:nvPicPr>
          <p:cNvPr id="3" name="object 3"/>
          <p:cNvPicPr/>
          <p:nvPr/>
        </p:nvPicPr>
        <p:blipFill>
          <a:blip r:embed="rId2" cstate="print"/>
          <a:stretch>
            <a:fillRect/>
          </a:stretch>
        </p:blipFill>
        <p:spPr>
          <a:xfrm>
            <a:off x="4135019" y="1166812"/>
            <a:ext cx="7287459" cy="1699042"/>
          </a:xfrm>
          <a:prstGeom prst="rect">
            <a:avLst/>
          </a:prstGeom>
        </p:spPr>
      </p:pic>
      <p:sp>
        <p:nvSpPr>
          <p:cNvPr id="7" name="슬라이드 번호 개체 틀 6">
            <a:extLst>
              <a:ext uri="{FF2B5EF4-FFF2-40B4-BE49-F238E27FC236}">
                <a16:creationId xmlns:a16="http://schemas.microsoft.com/office/drawing/2014/main" id="{408D6B8D-3424-525F-0B32-F0A5E5BE00D0}"/>
              </a:ext>
            </a:extLst>
          </p:cNvPr>
          <p:cNvSpPr>
            <a:spLocks noGrp="1"/>
          </p:cNvSpPr>
          <p:nvPr>
            <p:ph type="sldNum" sz="quarter" idx="7"/>
          </p:nvPr>
        </p:nvSpPr>
        <p:spPr/>
        <p:txBody>
          <a:bodyPr/>
          <a:lstStyle/>
          <a:p>
            <a:fld id="{B6F15528-21DE-4FAA-801E-634DDDAF4B2B}" type="slidenum">
              <a:rPr lang="en-US" altLang="ko-KR" smtClean="0"/>
              <a:t>23</a:t>
            </a:fld>
            <a:endParaRPr lang="en-US" altLang="ko-K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10" dirty="0"/>
              <a:t>Linear</a:t>
            </a:r>
            <a:r>
              <a:rPr spc="-130" dirty="0"/>
              <a:t> </a:t>
            </a:r>
            <a:r>
              <a:rPr spc="-290" dirty="0"/>
              <a:t>Regression</a:t>
            </a:r>
            <a:r>
              <a:rPr spc="-130" dirty="0"/>
              <a:t> </a:t>
            </a:r>
            <a:r>
              <a:rPr spc="-254" dirty="0"/>
              <a:t>vs.</a:t>
            </a:r>
            <a:r>
              <a:rPr spc="-125" dirty="0"/>
              <a:t> </a:t>
            </a:r>
            <a:r>
              <a:rPr spc="-310" dirty="0"/>
              <a:t>Regression-</a:t>
            </a:r>
            <a:r>
              <a:rPr spc="-280" dirty="0"/>
              <a:t>Tree</a:t>
            </a:r>
          </a:p>
        </p:txBody>
      </p:sp>
      <p:pic>
        <p:nvPicPr>
          <p:cNvPr id="3" name="object 3"/>
          <p:cNvPicPr/>
          <p:nvPr/>
        </p:nvPicPr>
        <p:blipFill>
          <a:blip r:embed="rId2" cstate="print"/>
          <a:stretch>
            <a:fillRect/>
          </a:stretch>
        </p:blipFill>
        <p:spPr>
          <a:xfrm>
            <a:off x="2929671" y="1411327"/>
            <a:ext cx="9635924" cy="4489562"/>
          </a:xfrm>
          <a:prstGeom prst="rect">
            <a:avLst/>
          </a:prstGeom>
        </p:spPr>
      </p:pic>
      <p:sp>
        <p:nvSpPr>
          <p:cNvPr id="7" name="슬라이드 번호 개체 틀 6">
            <a:extLst>
              <a:ext uri="{FF2B5EF4-FFF2-40B4-BE49-F238E27FC236}">
                <a16:creationId xmlns:a16="http://schemas.microsoft.com/office/drawing/2014/main" id="{48C8AEE2-3430-1F38-EC5A-09ABA153957B}"/>
              </a:ext>
            </a:extLst>
          </p:cNvPr>
          <p:cNvSpPr>
            <a:spLocks noGrp="1"/>
          </p:cNvSpPr>
          <p:nvPr>
            <p:ph type="sldNum" sz="quarter" idx="7"/>
          </p:nvPr>
        </p:nvSpPr>
        <p:spPr/>
        <p:txBody>
          <a:bodyPr/>
          <a:lstStyle/>
          <a:p>
            <a:fld id="{B6F15528-21DE-4FAA-801E-634DDDAF4B2B}" type="slidenum">
              <a:rPr lang="en-US" altLang="ko-KR" smtClean="0"/>
              <a:t>24</a:t>
            </a:fld>
            <a:endParaRPr lang="en-US" altLang="ko-K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29" dirty="0"/>
              <a:t>Breast</a:t>
            </a:r>
            <a:r>
              <a:rPr spc="-165" dirty="0"/>
              <a:t> </a:t>
            </a:r>
            <a:r>
              <a:rPr spc="-35" dirty="0"/>
              <a:t>Cancer</a:t>
            </a:r>
            <a:r>
              <a:rPr spc="-170" dirty="0"/>
              <a:t> </a:t>
            </a:r>
            <a:r>
              <a:rPr spc="-180" dirty="0"/>
              <a:t>Dataset</a:t>
            </a:r>
            <a:r>
              <a:rPr spc="-165" dirty="0"/>
              <a:t> </a:t>
            </a:r>
            <a:r>
              <a:rPr spc="-265" dirty="0"/>
              <a:t>in</a:t>
            </a:r>
            <a:r>
              <a:rPr spc="-165" dirty="0"/>
              <a:t> </a:t>
            </a:r>
            <a:r>
              <a:rPr spc="-300" dirty="0"/>
              <a:t>2D</a:t>
            </a:r>
          </a:p>
        </p:txBody>
      </p:sp>
      <p:pic>
        <p:nvPicPr>
          <p:cNvPr id="3" name="object 3"/>
          <p:cNvPicPr/>
          <p:nvPr/>
        </p:nvPicPr>
        <p:blipFill>
          <a:blip r:embed="rId2" cstate="print"/>
          <a:stretch>
            <a:fillRect/>
          </a:stretch>
        </p:blipFill>
        <p:spPr>
          <a:xfrm>
            <a:off x="4516894" y="1395998"/>
            <a:ext cx="6746468" cy="5907918"/>
          </a:xfrm>
          <a:prstGeom prst="rect">
            <a:avLst/>
          </a:prstGeom>
        </p:spPr>
      </p:pic>
      <p:sp>
        <p:nvSpPr>
          <p:cNvPr id="7" name="슬라이드 번호 개체 틀 6">
            <a:extLst>
              <a:ext uri="{FF2B5EF4-FFF2-40B4-BE49-F238E27FC236}">
                <a16:creationId xmlns:a16="http://schemas.microsoft.com/office/drawing/2014/main" id="{B5BF1110-B3A5-15DA-05FE-07489313365A}"/>
              </a:ext>
            </a:extLst>
          </p:cNvPr>
          <p:cNvSpPr>
            <a:spLocks noGrp="1"/>
          </p:cNvSpPr>
          <p:nvPr>
            <p:ph type="sldNum" sz="quarter" idx="7"/>
          </p:nvPr>
        </p:nvSpPr>
        <p:spPr/>
        <p:txBody>
          <a:bodyPr/>
          <a:lstStyle/>
          <a:p>
            <a:fld id="{B6F15528-21DE-4FAA-801E-634DDDAF4B2B}" type="slidenum">
              <a:rPr lang="en-US" altLang="ko-KR" smtClean="0"/>
              <a:t>3</a:t>
            </a:fld>
            <a:endParaRPr lang="en-US" altLang="ko-K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45" dirty="0"/>
              <a:t>Decision-</a:t>
            </a:r>
            <a:r>
              <a:rPr spc="-204" dirty="0"/>
              <a:t>tree</a:t>
            </a:r>
            <a:r>
              <a:rPr spc="-60" dirty="0"/>
              <a:t> </a:t>
            </a:r>
            <a:r>
              <a:rPr spc="-125" dirty="0"/>
              <a:t>Diagram</a:t>
            </a:r>
          </a:p>
        </p:txBody>
      </p:sp>
      <p:pic>
        <p:nvPicPr>
          <p:cNvPr id="3" name="object 3"/>
          <p:cNvPicPr/>
          <p:nvPr/>
        </p:nvPicPr>
        <p:blipFill>
          <a:blip r:embed="rId2" cstate="print"/>
          <a:stretch>
            <a:fillRect/>
          </a:stretch>
        </p:blipFill>
        <p:spPr>
          <a:xfrm>
            <a:off x="3368402" y="1450665"/>
            <a:ext cx="8678422" cy="5819049"/>
          </a:xfrm>
          <a:prstGeom prst="rect">
            <a:avLst/>
          </a:prstGeom>
        </p:spPr>
      </p:pic>
      <p:sp>
        <p:nvSpPr>
          <p:cNvPr id="7" name="슬라이드 번호 개체 틀 6">
            <a:extLst>
              <a:ext uri="{FF2B5EF4-FFF2-40B4-BE49-F238E27FC236}">
                <a16:creationId xmlns:a16="http://schemas.microsoft.com/office/drawing/2014/main" id="{12532CDA-6B45-CE1F-53FD-2A1AF03F1DEE}"/>
              </a:ext>
            </a:extLst>
          </p:cNvPr>
          <p:cNvSpPr>
            <a:spLocks noGrp="1"/>
          </p:cNvSpPr>
          <p:nvPr>
            <p:ph type="sldNum" sz="quarter" idx="7"/>
          </p:nvPr>
        </p:nvSpPr>
        <p:spPr/>
        <p:txBody>
          <a:bodyPr/>
          <a:lstStyle/>
          <a:p>
            <a:fld id="{B6F15528-21DE-4FAA-801E-634DDDAF4B2B}" type="slidenum">
              <a:rPr lang="en-US" altLang="ko-KR" smtClean="0"/>
              <a:t>4</a:t>
            </a:fld>
            <a:endParaRPr lang="en-US" altLang="ko-KR"/>
          </a:p>
        </p:txBody>
      </p:sp>
      <p:sp>
        <p:nvSpPr>
          <p:cNvPr id="9" name="TextBox 8">
            <a:extLst>
              <a:ext uri="{FF2B5EF4-FFF2-40B4-BE49-F238E27FC236}">
                <a16:creationId xmlns:a16="http://schemas.microsoft.com/office/drawing/2014/main" id="{D1706A7E-408C-9A25-3D71-6B777CEFD0D4}"/>
              </a:ext>
            </a:extLst>
          </p:cNvPr>
          <p:cNvSpPr txBox="1"/>
          <p:nvPr/>
        </p:nvSpPr>
        <p:spPr>
          <a:xfrm>
            <a:off x="6635750" y="0"/>
            <a:ext cx="8921750" cy="1477328"/>
          </a:xfrm>
          <a:prstGeom prst="rect">
            <a:avLst/>
          </a:prstGeom>
          <a:noFill/>
        </p:spPr>
        <p:txBody>
          <a:bodyPr wrap="square">
            <a:spAutoFit/>
          </a:bodyPr>
          <a:lstStyle/>
          <a:p>
            <a:r>
              <a:rPr lang="en-US" altLang="ko-KR" b="1" dirty="0"/>
              <a:t>Concave points</a:t>
            </a:r>
            <a:r>
              <a:rPr lang="en-US" altLang="ko-KR" dirty="0"/>
              <a:t> in the context of breast cancer typically refer to </a:t>
            </a:r>
            <a:r>
              <a:rPr lang="en-US" altLang="ko-KR" b="1" dirty="0"/>
              <a:t>concave-shaped indentations</a:t>
            </a:r>
            <a:r>
              <a:rPr lang="en-US" altLang="ko-KR" dirty="0"/>
              <a:t> along the boundary of a tumor or lesion. These points are a geometric feature extracted from imaging data (e.g., mammograms or histopathological images) and are often used in computational analysis for distinguishing between benign and malignant tumors.</a:t>
            </a:r>
            <a:endParaRPr lang="ko-KR" altLang="en-US" dirty="0"/>
          </a:p>
        </p:txBody>
      </p:sp>
      <p:sp>
        <p:nvSpPr>
          <p:cNvPr id="11" name="TextBox 10">
            <a:extLst>
              <a:ext uri="{FF2B5EF4-FFF2-40B4-BE49-F238E27FC236}">
                <a16:creationId xmlns:a16="http://schemas.microsoft.com/office/drawing/2014/main" id="{9EBA9F8F-33E6-D9D3-164A-3B3F9059DF02}"/>
              </a:ext>
            </a:extLst>
          </p:cNvPr>
          <p:cNvSpPr txBox="1"/>
          <p:nvPr/>
        </p:nvSpPr>
        <p:spPr>
          <a:xfrm>
            <a:off x="327497" y="1493286"/>
            <a:ext cx="5546253" cy="923330"/>
          </a:xfrm>
          <a:prstGeom prst="rect">
            <a:avLst/>
          </a:prstGeom>
          <a:noFill/>
        </p:spPr>
        <p:txBody>
          <a:bodyPr wrap="square">
            <a:spAutoFit/>
          </a:bodyPr>
          <a:lstStyle/>
          <a:p>
            <a:r>
              <a:rPr lang="en-US" altLang="ko-KR" b="1" dirty="0"/>
              <a:t>Radius mean</a:t>
            </a:r>
            <a:r>
              <a:rPr lang="en-US" altLang="ko-KR" dirty="0"/>
              <a:t> refers to the </a:t>
            </a:r>
            <a:r>
              <a:rPr lang="en-US" altLang="ko-KR" b="1" dirty="0"/>
              <a:t>mean radius of tumor nuclei</a:t>
            </a:r>
            <a:r>
              <a:rPr lang="en-US" altLang="ko-KR" dirty="0"/>
              <a:t> computed from medical imaging (e.g., mammograms or histopathological images).</a:t>
            </a:r>
            <a:endParaRPr lang="ko-KR"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190" dirty="0"/>
              <a:t>Classification-</a:t>
            </a:r>
            <a:r>
              <a:rPr spc="-204" dirty="0"/>
              <a:t>tree</a:t>
            </a:r>
            <a:r>
              <a:rPr spc="-75" dirty="0"/>
              <a:t> </a:t>
            </a:r>
            <a:r>
              <a:rPr spc="-265" dirty="0"/>
              <a:t>in</a:t>
            </a:r>
            <a:r>
              <a:rPr spc="-75" dirty="0"/>
              <a:t> </a:t>
            </a:r>
            <a:r>
              <a:rPr spc="-250" dirty="0"/>
              <a:t>scikit-</a:t>
            </a:r>
            <a:r>
              <a:rPr spc="-100" dirty="0"/>
              <a:t>learn</a:t>
            </a:r>
          </a:p>
        </p:txBody>
      </p:sp>
      <p:sp>
        <p:nvSpPr>
          <p:cNvPr id="3" name="object 3"/>
          <p:cNvSpPr/>
          <p:nvPr/>
        </p:nvSpPr>
        <p:spPr>
          <a:xfrm>
            <a:off x="491289" y="1166812"/>
            <a:ext cx="14575155" cy="3766820"/>
          </a:xfrm>
          <a:custGeom>
            <a:avLst/>
            <a:gdLst/>
            <a:ahLst/>
            <a:cxnLst/>
            <a:rect l="l" t="t" r="r" b="b"/>
            <a:pathLst>
              <a:path w="14575155" h="3766820">
                <a:moveTo>
                  <a:pt x="14498413" y="3766552"/>
                </a:moveTo>
                <a:lnTo>
                  <a:pt x="76505" y="3766552"/>
                </a:lnTo>
                <a:lnTo>
                  <a:pt x="71180" y="3766027"/>
                </a:lnTo>
                <a:lnTo>
                  <a:pt x="31920" y="3749764"/>
                </a:lnTo>
                <a:lnTo>
                  <a:pt x="4175" y="3711037"/>
                </a:lnTo>
                <a:lnTo>
                  <a:pt x="0" y="3690046"/>
                </a:lnTo>
                <a:lnTo>
                  <a:pt x="0" y="3684670"/>
                </a:lnTo>
                <a:lnTo>
                  <a:pt x="0" y="76505"/>
                </a:lnTo>
                <a:lnTo>
                  <a:pt x="16786" y="31920"/>
                </a:lnTo>
                <a:lnTo>
                  <a:pt x="55513" y="4175"/>
                </a:lnTo>
                <a:lnTo>
                  <a:pt x="76505" y="0"/>
                </a:lnTo>
                <a:lnTo>
                  <a:pt x="14498413" y="0"/>
                </a:lnTo>
                <a:lnTo>
                  <a:pt x="14542998" y="16786"/>
                </a:lnTo>
                <a:lnTo>
                  <a:pt x="14570742" y="55513"/>
                </a:lnTo>
                <a:lnTo>
                  <a:pt x="14574918" y="76505"/>
                </a:lnTo>
                <a:lnTo>
                  <a:pt x="14574918" y="3690046"/>
                </a:lnTo>
                <a:lnTo>
                  <a:pt x="14558132" y="3734631"/>
                </a:lnTo>
                <a:lnTo>
                  <a:pt x="14519404" y="3762376"/>
                </a:lnTo>
                <a:lnTo>
                  <a:pt x="14503737" y="3766027"/>
                </a:lnTo>
                <a:lnTo>
                  <a:pt x="14498413" y="3766552"/>
                </a:lnTo>
                <a:close/>
              </a:path>
            </a:pathLst>
          </a:custGeom>
          <a:solidFill>
            <a:srgbClr val="F6F2EB"/>
          </a:solidFill>
        </p:spPr>
        <p:txBody>
          <a:bodyPr wrap="square" lIns="0" tIns="0" rIns="0" bIns="0" rtlCol="0"/>
          <a:lstStyle/>
          <a:p>
            <a:endParaRPr/>
          </a:p>
        </p:txBody>
      </p:sp>
      <p:sp>
        <p:nvSpPr>
          <p:cNvPr id="4" name="object 4"/>
          <p:cNvSpPr/>
          <p:nvPr/>
        </p:nvSpPr>
        <p:spPr>
          <a:xfrm>
            <a:off x="491289" y="5179009"/>
            <a:ext cx="14575155" cy="819150"/>
          </a:xfrm>
          <a:custGeom>
            <a:avLst/>
            <a:gdLst/>
            <a:ahLst/>
            <a:cxnLst/>
            <a:rect l="l" t="t" r="r" b="b"/>
            <a:pathLst>
              <a:path w="14575155" h="819150">
                <a:moveTo>
                  <a:pt x="14498413" y="818815"/>
                </a:moveTo>
                <a:lnTo>
                  <a:pt x="76505" y="818815"/>
                </a:lnTo>
                <a:lnTo>
                  <a:pt x="71180" y="818290"/>
                </a:lnTo>
                <a:lnTo>
                  <a:pt x="31920" y="802028"/>
                </a:lnTo>
                <a:lnTo>
                  <a:pt x="4175" y="763300"/>
                </a:lnTo>
                <a:lnTo>
                  <a:pt x="0" y="742310"/>
                </a:lnTo>
                <a:lnTo>
                  <a:pt x="0" y="736934"/>
                </a:lnTo>
                <a:lnTo>
                  <a:pt x="0" y="76504"/>
                </a:lnTo>
                <a:lnTo>
                  <a:pt x="16786" y="31919"/>
                </a:lnTo>
                <a:lnTo>
                  <a:pt x="55513" y="4174"/>
                </a:lnTo>
                <a:lnTo>
                  <a:pt x="76505" y="0"/>
                </a:lnTo>
                <a:lnTo>
                  <a:pt x="14498413" y="0"/>
                </a:lnTo>
                <a:lnTo>
                  <a:pt x="14542998" y="16786"/>
                </a:lnTo>
                <a:lnTo>
                  <a:pt x="14570742" y="55513"/>
                </a:lnTo>
                <a:lnTo>
                  <a:pt x="14574918" y="76504"/>
                </a:lnTo>
                <a:lnTo>
                  <a:pt x="14574918" y="742310"/>
                </a:lnTo>
                <a:lnTo>
                  <a:pt x="14558132" y="786894"/>
                </a:lnTo>
                <a:lnTo>
                  <a:pt x="14519404" y="814639"/>
                </a:lnTo>
                <a:lnTo>
                  <a:pt x="14503737" y="818290"/>
                </a:lnTo>
                <a:lnTo>
                  <a:pt x="14498413" y="818815"/>
                </a:lnTo>
                <a:close/>
              </a:path>
            </a:pathLst>
          </a:custGeom>
          <a:solidFill>
            <a:srgbClr val="04182D"/>
          </a:solidFill>
        </p:spPr>
        <p:txBody>
          <a:bodyPr wrap="square" lIns="0" tIns="0" rIns="0" bIns="0" rtlCol="0"/>
          <a:lstStyle/>
          <a:p>
            <a:endParaRPr/>
          </a:p>
        </p:txBody>
      </p:sp>
      <p:sp>
        <p:nvSpPr>
          <p:cNvPr id="5" name="object 5"/>
          <p:cNvSpPr txBox="1"/>
          <p:nvPr/>
        </p:nvSpPr>
        <p:spPr>
          <a:xfrm>
            <a:off x="642352" y="1231899"/>
            <a:ext cx="5528310" cy="4529455"/>
          </a:xfrm>
          <a:prstGeom prst="rect">
            <a:avLst/>
          </a:prstGeom>
        </p:spPr>
        <p:txBody>
          <a:bodyPr vert="horz" wrap="square" lIns="0" tIns="12065" rIns="0" bIns="0" rtlCol="0">
            <a:spAutoFit/>
          </a:bodyPr>
          <a:lstStyle/>
          <a:p>
            <a:pPr marL="12700" marR="692785">
              <a:lnSpc>
                <a:spcPct val="143300"/>
              </a:lnSpc>
              <a:spcBef>
                <a:spcPts val="95"/>
              </a:spcBef>
            </a:pPr>
            <a:r>
              <a:rPr sz="2250" dirty="0">
                <a:solidFill>
                  <a:srgbClr val="008600"/>
                </a:solidFill>
                <a:latin typeface="Courier New"/>
                <a:cs typeface="Courier New"/>
              </a:rPr>
              <a:t># Fit dt to the training </a:t>
            </a:r>
            <a:r>
              <a:rPr sz="2250" spc="-25" dirty="0">
                <a:solidFill>
                  <a:srgbClr val="008600"/>
                </a:solidFill>
                <a:latin typeface="Courier New"/>
                <a:cs typeface="Courier New"/>
              </a:rPr>
              <a:t>set </a:t>
            </a:r>
            <a:r>
              <a:rPr sz="2250" spc="-10" dirty="0">
                <a:solidFill>
                  <a:srgbClr val="04182D"/>
                </a:solidFill>
                <a:latin typeface="Courier New"/>
                <a:cs typeface="Courier New"/>
              </a:rPr>
              <a:t>dt.fit(X_train,y_train)</a:t>
            </a:r>
            <a:endParaRPr sz="2250">
              <a:latin typeface="Courier New"/>
              <a:cs typeface="Courier New"/>
            </a:endParaRPr>
          </a:p>
          <a:p>
            <a:pPr>
              <a:lnSpc>
                <a:spcPct val="100000"/>
              </a:lnSpc>
              <a:spcBef>
                <a:spcPts val="1320"/>
              </a:spcBef>
            </a:pPr>
            <a:endParaRPr sz="2250">
              <a:latin typeface="Courier New"/>
              <a:cs typeface="Courier New"/>
            </a:endParaRPr>
          </a:p>
          <a:p>
            <a:pPr marL="12700" marR="520700">
              <a:lnSpc>
                <a:spcPct val="143300"/>
              </a:lnSpc>
            </a:pPr>
            <a:r>
              <a:rPr sz="2250" dirty="0">
                <a:solidFill>
                  <a:srgbClr val="008600"/>
                </a:solidFill>
                <a:latin typeface="Courier New"/>
                <a:cs typeface="Courier New"/>
              </a:rPr>
              <a:t># Predict the test set </a:t>
            </a:r>
            <a:r>
              <a:rPr sz="2250" spc="-10" dirty="0">
                <a:solidFill>
                  <a:srgbClr val="008600"/>
                </a:solidFill>
                <a:latin typeface="Courier New"/>
                <a:cs typeface="Courier New"/>
              </a:rPr>
              <a:t>labels </a:t>
            </a:r>
            <a:r>
              <a:rPr sz="2250" dirty="0">
                <a:solidFill>
                  <a:srgbClr val="04182D"/>
                </a:solidFill>
                <a:latin typeface="Courier New"/>
                <a:cs typeface="Courier New"/>
              </a:rPr>
              <a:t>y_pred = </a:t>
            </a:r>
            <a:r>
              <a:rPr sz="2250" spc="-10" dirty="0">
                <a:solidFill>
                  <a:srgbClr val="04182D"/>
                </a:solidFill>
                <a:latin typeface="Courier New"/>
                <a:cs typeface="Courier New"/>
              </a:rPr>
              <a:t>dt.predict(X_test)</a:t>
            </a:r>
            <a:endParaRPr sz="2250">
              <a:latin typeface="Courier New"/>
              <a:cs typeface="Courier New"/>
            </a:endParaRPr>
          </a:p>
          <a:p>
            <a:pPr marL="12700" marR="5080">
              <a:lnSpc>
                <a:spcPct val="143300"/>
              </a:lnSpc>
            </a:pPr>
            <a:r>
              <a:rPr sz="2250" dirty="0">
                <a:solidFill>
                  <a:srgbClr val="008600"/>
                </a:solidFill>
                <a:latin typeface="Courier New"/>
                <a:cs typeface="Courier New"/>
              </a:rPr>
              <a:t># Evaluate the test-set </a:t>
            </a:r>
            <a:r>
              <a:rPr sz="2250" spc="-10" dirty="0">
                <a:solidFill>
                  <a:srgbClr val="008600"/>
                </a:solidFill>
                <a:latin typeface="Courier New"/>
                <a:cs typeface="Courier New"/>
              </a:rPr>
              <a:t>accuracy </a:t>
            </a:r>
            <a:r>
              <a:rPr sz="2250" dirty="0">
                <a:solidFill>
                  <a:srgbClr val="04182D"/>
                </a:solidFill>
                <a:latin typeface="Courier New"/>
                <a:cs typeface="Courier New"/>
              </a:rPr>
              <a:t>accuracy_score(y_test, </a:t>
            </a:r>
            <a:r>
              <a:rPr sz="2250" spc="-10" dirty="0">
                <a:solidFill>
                  <a:srgbClr val="04182D"/>
                </a:solidFill>
                <a:latin typeface="Courier New"/>
                <a:cs typeface="Courier New"/>
              </a:rPr>
              <a:t>y_pred)</a:t>
            </a:r>
            <a:endParaRPr sz="2250">
              <a:latin typeface="Courier New"/>
              <a:cs typeface="Courier New"/>
            </a:endParaRPr>
          </a:p>
          <a:p>
            <a:pPr>
              <a:lnSpc>
                <a:spcPct val="100000"/>
              </a:lnSpc>
            </a:pPr>
            <a:endParaRPr sz="2250">
              <a:latin typeface="Courier New"/>
              <a:cs typeface="Courier New"/>
            </a:endParaRPr>
          </a:p>
          <a:p>
            <a:pPr>
              <a:lnSpc>
                <a:spcPct val="100000"/>
              </a:lnSpc>
              <a:spcBef>
                <a:spcPts val="585"/>
              </a:spcBef>
            </a:pPr>
            <a:endParaRPr sz="2250">
              <a:latin typeface="Courier New"/>
              <a:cs typeface="Courier New"/>
            </a:endParaRPr>
          </a:p>
          <a:p>
            <a:pPr marL="12700">
              <a:lnSpc>
                <a:spcPct val="100000"/>
              </a:lnSpc>
            </a:pPr>
            <a:r>
              <a:rPr sz="2250" spc="-10" dirty="0">
                <a:solidFill>
                  <a:srgbClr val="FFFFFF"/>
                </a:solidFill>
                <a:latin typeface="Courier New"/>
                <a:cs typeface="Courier New"/>
              </a:rPr>
              <a:t>0.90350877192982459</a:t>
            </a:r>
            <a:endParaRPr sz="2250">
              <a:latin typeface="Courier New"/>
              <a:cs typeface="Courier New"/>
            </a:endParaRPr>
          </a:p>
        </p:txBody>
      </p:sp>
      <p:sp>
        <p:nvSpPr>
          <p:cNvPr id="9" name="슬라이드 번호 개체 틀 8">
            <a:extLst>
              <a:ext uri="{FF2B5EF4-FFF2-40B4-BE49-F238E27FC236}">
                <a16:creationId xmlns:a16="http://schemas.microsoft.com/office/drawing/2014/main" id="{7A075633-CA7C-3094-3E33-1023A9C37304}"/>
              </a:ext>
            </a:extLst>
          </p:cNvPr>
          <p:cNvSpPr>
            <a:spLocks noGrp="1"/>
          </p:cNvSpPr>
          <p:nvPr>
            <p:ph type="sldNum" sz="quarter" idx="7"/>
          </p:nvPr>
        </p:nvSpPr>
        <p:spPr/>
        <p:txBody>
          <a:bodyPr/>
          <a:lstStyle/>
          <a:p>
            <a:fld id="{B6F15528-21DE-4FAA-801E-634DDDAF4B2B}" type="slidenum">
              <a:rPr lang="en-US" altLang="ko-KR" smtClean="0"/>
              <a:t>5</a:t>
            </a:fld>
            <a:endParaRPr lang="en-US" altLang="ko-K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386715" rIns="0" bIns="0" rtlCol="0">
            <a:spAutoFit/>
          </a:bodyPr>
          <a:lstStyle/>
          <a:p>
            <a:pPr marL="12700">
              <a:lnSpc>
                <a:spcPct val="100000"/>
              </a:lnSpc>
              <a:spcBef>
                <a:spcPts val="3045"/>
              </a:spcBef>
            </a:pPr>
            <a:r>
              <a:rPr spc="-210" dirty="0"/>
              <a:t>Decision</a:t>
            </a:r>
            <a:r>
              <a:rPr spc="-90" dirty="0"/>
              <a:t> </a:t>
            </a:r>
            <a:r>
              <a:rPr spc="-315" dirty="0"/>
              <a:t>Regions</a:t>
            </a:r>
          </a:p>
          <a:p>
            <a:pPr marL="12700" marR="5080">
              <a:lnSpc>
                <a:spcPct val="126400"/>
              </a:lnSpc>
              <a:spcBef>
                <a:spcPts val="900"/>
              </a:spcBef>
            </a:pPr>
            <a:r>
              <a:rPr sz="2550" spc="-55" dirty="0"/>
              <a:t>Decision</a:t>
            </a:r>
            <a:r>
              <a:rPr sz="2550" spc="10" dirty="0"/>
              <a:t> </a:t>
            </a:r>
            <a:r>
              <a:rPr sz="2550" spc="-110" dirty="0"/>
              <a:t>region</a:t>
            </a:r>
            <a:r>
              <a:rPr sz="2550" b="0" spc="-110" dirty="0">
                <a:latin typeface="Tahoma"/>
                <a:cs typeface="Tahoma"/>
              </a:rPr>
              <a:t>:</a:t>
            </a:r>
            <a:r>
              <a:rPr sz="2550" b="0" spc="-50" dirty="0">
                <a:latin typeface="Tahoma"/>
                <a:cs typeface="Tahoma"/>
              </a:rPr>
              <a:t> </a:t>
            </a:r>
            <a:r>
              <a:rPr sz="2550" b="0" spc="70" dirty="0">
                <a:latin typeface="Tahoma"/>
                <a:cs typeface="Tahoma"/>
              </a:rPr>
              <a:t>region</a:t>
            </a:r>
            <a:r>
              <a:rPr sz="2550" b="0" spc="-45" dirty="0">
                <a:latin typeface="Tahoma"/>
                <a:cs typeface="Tahoma"/>
              </a:rPr>
              <a:t> </a:t>
            </a:r>
            <a:r>
              <a:rPr sz="2550" b="0" spc="50" dirty="0">
                <a:latin typeface="Tahoma"/>
                <a:cs typeface="Tahoma"/>
              </a:rPr>
              <a:t>in</a:t>
            </a:r>
            <a:r>
              <a:rPr sz="2550" b="0" spc="-45" dirty="0">
                <a:latin typeface="Tahoma"/>
                <a:cs typeface="Tahoma"/>
              </a:rPr>
              <a:t> </a:t>
            </a:r>
            <a:r>
              <a:rPr sz="2550" b="0" spc="95" dirty="0">
                <a:latin typeface="Tahoma"/>
                <a:cs typeface="Tahoma"/>
              </a:rPr>
              <a:t>the</a:t>
            </a:r>
            <a:r>
              <a:rPr sz="2550" b="0" spc="-45" dirty="0">
                <a:latin typeface="Tahoma"/>
                <a:cs typeface="Tahoma"/>
              </a:rPr>
              <a:t> </a:t>
            </a:r>
            <a:r>
              <a:rPr sz="2550" b="0" spc="95" dirty="0">
                <a:latin typeface="Tahoma"/>
                <a:cs typeface="Tahoma"/>
              </a:rPr>
              <a:t>feature</a:t>
            </a:r>
            <a:r>
              <a:rPr sz="2550" b="0" spc="-50" dirty="0">
                <a:latin typeface="Tahoma"/>
                <a:cs typeface="Tahoma"/>
              </a:rPr>
              <a:t> </a:t>
            </a:r>
            <a:r>
              <a:rPr sz="2550" b="0" spc="165" dirty="0">
                <a:latin typeface="Tahoma"/>
                <a:cs typeface="Tahoma"/>
              </a:rPr>
              <a:t>space</a:t>
            </a:r>
            <a:r>
              <a:rPr sz="2550" b="0" spc="-45" dirty="0">
                <a:latin typeface="Tahoma"/>
                <a:cs typeface="Tahoma"/>
              </a:rPr>
              <a:t> </a:t>
            </a:r>
            <a:r>
              <a:rPr sz="2550" b="0" spc="75" dirty="0">
                <a:latin typeface="Tahoma"/>
                <a:cs typeface="Tahoma"/>
              </a:rPr>
              <a:t>where</a:t>
            </a:r>
            <a:r>
              <a:rPr sz="2550" b="0" spc="-45" dirty="0">
                <a:latin typeface="Tahoma"/>
                <a:cs typeface="Tahoma"/>
              </a:rPr>
              <a:t> </a:t>
            </a:r>
            <a:r>
              <a:rPr sz="2550" b="0" spc="114" dirty="0">
                <a:latin typeface="Tahoma"/>
                <a:cs typeface="Tahoma"/>
              </a:rPr>
              <a:t>all</a:t>
            </a:r>
            <a:r>
              <a:rPr sz="2550" b="0" spc="-45" dirty="0">
                <a:latin typeface="Tahoma"/>
                <a:cs typeface="Tahoma"/>
              </a:rPr>
              <a:t> </a:t>
            </a:r>
            <a:r>
              <a:rPr sz="2550" b="0" spc="100" dirty="0">
                <a:latin typeface="Tahoma"/>
                <a:cs typeface="Tahoma"/>
              </a:rPr>
              <a:t>instances</a:t>
            </a:r>
            <a:r>
              <a:rPr sz="2550" b="0" spc="-45" dirty="0">
                <a:latin typeface="Tahoma"/>
                <a:cs typeface="Tahoma"/>
              </a:rPr>
              <a:t> </a:t>
            </a:r>
            <a:r>
              <a:rPr sz="2550" b="0" spc="110" dirty="0">
                <a:latin typeface="Tahoma"/>
                <a:cs typeface="Tahoma"/>
              </a:rPr>
              <a:t>are</a:t>
            </a:r>
            <a:r>
              <a:rPr sz="2550" b="0" spc="-50" dirty="0">
                <a:latin typeface="Tahoma"/>
                <a:cs typeface="Tahoma"/>
              </a:rPr>
              <a:t> </a:t>
            </a:r>
            <a:r>
              <a:rPr sz="2550" b="0" spc="120" dirty="0">
                <a:latin typeface="Tahoma"/>
                <a:cs typeface="Tahoma"/>
              </a:rPr>
              <a:t>assigned</a:t>
            </a:r>
            <a:r>
              <a:rPr sz="2550" b="0" spc="-45" dirty="0">
                <a:latin typeface="Tahoma"/>
                <a:cs typeface="Tahoma"/>
              </a:rPr>
              <a:t> </a:t>
            </a:r>
            <a:r>
              <a:rPr sz="2550" b="0" spc="80" dirty="0">
                <a:latin typeface="Tahoma"/>
                <a:cs typeface="Tahoma"/>
              </a:rPr>
              <a:t>to</a:t>
            </a:r>
            <a:r>
              <a:rPr sz="2550" b="0" spc="-45" dirty="0">
                <a:latin typeface="Tahoma"/>
                <a:cs typeface="Tahoma"/>
              </a:rPr>
              <a:t> </a:t>
            </a:r>
            <a:r>
              <a:rPr sz="2550" b="0" spc="100" dirty="0">
                <a:latin typeface="Tahoma"/>
                <a:cs typeface="Tahoma"/>
              </a:rPr>
              <a:t>one</a:t>
            </a:r>
            <a:r>
              <a:rPr sz="2550" b="0" spc="-45" dirty="0">
                <a:latin typeface="Tahoma"/>
                <a:cs typeface="Tahoma"/>
              </a:rPr>
              <a:t> </a:t>
            </a:r>
            <a:r>
              <a:rPr sz="2550" b="0" spc="110" dirty="0">
                <a:latin typeface="Tahoma"/>
                <a:cs typeface="Tahoma"/>
              </a:rPr>
              <a:t>class </a:t>
            </a:r>
            <a:r>
              <a:rPr sz="2550" b="0" spc="65" dirty="0">
                <a:latin typeface="Tahoma"/>
                <a:cs typeface="Tahoma"/>
              </a:rPr>
              <a:t>label.</a:t>
            </a:r>
            <a:endParaRPr sz="2550">
              <a:latin typeface="Tahoma"/>
              <a:cs typeface="Tahoma"/>
            </a:endParaRPr>
          </a:p>
        </p:txBody>
      </p:sp>
      <p:sp>
        <p:nvSpPr>
          <p:cNvPr id="3" name="object 3"/>
          <p:cNvSpPr txBox="1"/>
          <p:nvPr/>
        </p:nvSpPr>
        <p:spPr>
          <a:xfrm>
            <a:off x="478589" y="2484687"/>
            <a:ext cx="10067925" cy="418465"/>
          </a:xfrm>
          <a:prstGeom prst="rect">
            <a:avLst/>
          </a:prstGeom>
        </p:spPr>
        <p:txBody>
          <a:bodyPr vert="horz" wrap="square" lIns="0" tIns="15875" rIns="0" bIns="0" rtlCol="0">
            <a:spAutoFit/>
          </a:bodyPr>
          <a:lstStyle/>
          <a:p>
            <a:pPr marL="12700">
              <a:lnSpc>
                <a:spcPct val="100000"/>
              </a:lnSpc>
              <a:spcBef>
                <a:spcPts val="125"/>
              </a:spcBef>
            </a:pPr>
            <a:r>
              <a:rPr sz="2550" b="1" spc="-55" dirty="0">
                <a:solidFill>
                  <a:srgbClr val="04182D"/>
                </a:solidFill>
                <a:latin typeface="Tahoma"/>
                <a:cs typeface="Tahoma"/>
              </a:rPr>
              <a:t>Decision</a:t>
            </a:r>
            <a:r>
              <a:rPr sz="2550" b="1" dirty="0">
                <a:solidFill>
                  <a:srgbClr val="04182D"/>
                </a:solidFill>
                <a:latin typeface="Tahoma"/>
                <a:cs typeface="Tahoma"/>
              </a:rPr>
              <a:t> </a:t>
            </a:r>
            <a:r>
              <a:rPr sz="2550" b="1" spc="-75" dirty="0">
                <a:solidFill>
                  <a:srgbClr val="04182D"/>
                </a:solidFill>
                <a:latin typeface="Tahoma"/>
                <a:cs typeface="Tahoma"/>
              </a:rPr>
              <a:t>Boundary</a:t>
            </a:r>
            <a:r>
              <a:rPr sz="2550" spc="-75" dirty="0">
                <a:solidFill>
                  <a:srgbClr val="04182D"/>
                </a:solidFill>
                <a:latin typeface="Tahoma"/>
                <a:cs typeface="Tahoma"/>
              </a:rPr>
              <a:t>:</a:t>
            </a:r>
            <a:r>
              <a:rPr sz="2550" spc="-60" dirty="0">
                <a:solidFill>
                  <a:srgbClr val="04182D"/>
                </a:solidFill>
                <a:latin typeface="Tahoma"/>
                <a:cs typeface="Tahoma"/>
              </a:rPr>
              <a:t> </a:t>
            </a:r>
            <a:r>
              <a:rPr sz="2550" spc="110" dirty="0">
                <a:solidFill>
                  <a:srgbClr val="04182D"/>
                </a:solidFill>
                <a:latin typeface="Tahoma"/>
                <a:cs typeface="Tahoma"/>
              </a:rPr>
              <a:t>surface</a:t>
            </a:r>
            <a:r>
              <a:rPr sz="2550" spc="-55" dirty="0">
                <a:solidFill>
                  <a:srgbClr val="04182D"/>
                </a:solidFill>
                <a:latin typeface="Tahoma"/>
                <a:cs typeface="Tahoma"/>
              </a:rPr>
              <a:t> </a:t>
            </a:r>
            <a:r>
              <a:rPr sz="2550" spc="110" dirty="0">
                <a:solidFill>
                  <a:srgbClr val="04182D"/>
                </a:solidFill>
                <a:latin typeface="Tahoma"/>
                <a:cs typeface="Tahoma"/>
              </a:rPr>
              <a:t>separating</a:t>
            </a:r>
            <a:r>
              <a:rPr sz="2550" spc="-55" dirty="0">
                <a:solidFill>
                  <a:srgbClr val="04182D"/>
                </a:solidFill>
                <a:latin typeface="Tahoma"/>
                <a:cs typeface="Tahoma"/>
              </a:rPr>
              <a:t> </a:t>
            </a:r>
            <a:r>
              <a:rPr sz="2550" spc="75" dirty="0">
                <a:solidFill>
                  <a:srgbClr val="04182D"/>
                </a:solidFill>
                <a:latin typeface="Tahoma"/>
                <a:cs typeface="Tahoma"/>
              </a:rPr>
              <a:t>different</a:t>
            </a:r>
            <a:r>
              <a:rPr sz="2550" spc="-55" dirty="0">
                <a:solidFill>
                  <a:srgbClr val="04182D"/>
                </a:solidFill>
                <a:latin typeface="Tahoma"/>
                <a:cs typeface="Tahoma"/>
              </a:rPr>
              <a:t> </a:t>
            </a:r>
            <a:r>
              <a:rPr sz="2550" spc="105" dirty="0">
                <a:solidFill>
                  <a:srgbClr val="04182D"/>
                </a:solidFill>
                <a:latin typeface="Tahoma"/>
                <a:cs typeface="Tahoma"/>
              </a:rPr>
              <a:t>decision</a:t>
            </a:r>
            <a:r>
              <a:rPr sz="2550" spc="-55" dirty="0">
                <a:solidFill>
                  <a:srgbClr val="04182D"/>
                </a:solidFill>
                <a:latin typeface="Tahoma"/>
                <a:cs typeface="Tahoma"/>
              </a:rPr>
              <a:t> </a:t>
            </a:r>
            <a:r>
              <a:rPr sz="2550" spc="-10" dirty="0">
                <a:solidFill>
                  <a:srgbClr val="04182D"/>
                </a:solidFill>
                <a:latin typeface="Tahoma"/>
                <a:cs typeface="Tahoma"/>
              </a:rPr>
              <a:t>regions.</a:t>
            </a:r>
            <a:endParaRPr sz="2550">
              <a:latin typeface="Tahoma"/>
              <a:cs typeface="Tahoma"/>
            </a:endParaRPr>
          </a:p>
        </p:txBody>
      </p:sp>
      <p:pic>
        <p:nvPicPr>
          <p:cNvPr id="4" name="object 4"/>
          <p:cNvPicPr/>
          <p:nvPr/>
        </p:nvPicPr>
        <p:blipFill>
          <a:blip r:embed="rId2" cstate="print"/>
          <a:stretch>
            <a:fillRect/>
          </a:stretch>
        </p:blipFill>
        <p:spPr>
          <a:xfrm>
            <a:off x="4210759" y="4123433"/>
            <a:ext cx="7581977" cy="3573434"/>
          </a:xfrm>
          <a:prstGeom prst="rect">
            <a:avLst/>
          </a:prstGeom>
        </p:spPr>
      </p:pic>
      <p:sp>
        <p:nvSpPr>
          <p:cNvPr id="8" name="슬라이드 번호 개체 틀 7">
            <a:extLst>
              <a:ext uri="{FF2B5EF4-FFF2-40B4-BE49-F238E27FC236}">
                <a16:creationId xmlns:a16="http://schemas.microsoft.com/office/drawing/2014/main" id="{BA458265-AFBB-B21C-82F1-14AACEEE8AF9}"/>
              </a:ext>
            </a:extLst>
          </p:cNvPr>
          <p:cNvSpPr>
            <a:spLocks noGrp="1"/>
          </p:cNvSpPr>
          <p:nvPr>
            <p:ph type="sldNum" sz="quarter" idx="7"/>
          </p:nvPr>
        </p:nvSpPr>
        <p:spPr/>
        <p:txBody>
          <a:bodyPr/>
          <a:lstStyle/>
          <a:p>
            <a:fld id="{B6F15528-21DE-4FAA-801E-634DDDAF4B2B}" type="slidenum">
              <a:rPr lang="en-US" altLang="ko-KR" smtClean="0"/>
              <a:t>6</a:t>
            </a:fld>
            <a:endParaRPr lang="en-US" altLang="ko-K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10" dirty="0"/>
              <a:t>Decision</a:t>
            </a:r>
            <a:r>
              <a:rPr spc="-155" dirty="0"/>
              <a:t> </a:t>
            </a:r>
            <a:r>
              <a:rPr spc="-330" dirty="0"/>
              <a:t>Regions:</a:t>
            </a:r>
            <a:r>
              <a:rPr spc="-155" dirty="0"/>
              <a:t> </a:t>
            </a:r>
            <a:r>
              <a:rPr spc="-70" dirty="0"/>
              <a:t>CART</a:t>
            </a:r>
            <a:r>
              <a:rPr spc="-155" dirty="0"/>
              <a:t> </a:t>
            </a:r>
            <a:r>
              <a:rPr spc="-254" dirty="0"/>
              <a:t>vs.</a:t>
            </a:r>
            <a:r>
              <a:rPr spc="-155" dirty="0"/>
              <a:t> </a:t>
            </a:r>
            <a:r>
              <a:rPr spc="-210" dirty="0"/>
              <a:t>Linear</a:t>
            </a:r>
            <a:r>
              <a:rPr spc="-155" dirty="0"/>
              <a:t> </a:t>
            </a:r>
            <a:r>
              <a:rPr spc="-30" dirty="0"/>
              <a:t>Model</a:t>
            </a:r>
          </a:p>
        </p:txBody>
      </p:sp>
      <p:pic>
        <p:nvPicPr>
          <p:cNvPr id="3" name="object 3"/>
          <p:cNvPicPr/>
          <p:nvPr/>
        </p:nvPicPr>
        <p:blipFill>
          <a:blip r:embed="rId2" cstate="print"/>
          <a:stretch>
            <a:fillRect/>
          </a:stretch>
        </p:blipFill>
        <p:spPr>
          <a:xfrm>
            <a:off x="724488" y="1402599"/>
            <a:ext cx="14052651" cy="5357613"/>
          </a:xfrm>
          <a:prstGeom prst="rect">
            <a:avLst/>
          </a:prstGeom>
        </p:spPr>
      </p:pic>
      <p:sp>
        <p:nvSpPr>
          <p:cNvPr id="7" name="슬라이드 번호 개체 틀 6">
            <a:extLst>
              <a:ext uri="{FF2B5EF4-FFF2-40B4-BE49-F238E27FC236}">
                <a16:creationId xmlns:a16="http://schemas.microsoft.com/office/drawing/2014/main" id="{FA334326-298D-B434-14ED-21A6CD7D6620}"/>
              </a:ext>
            </a:extLst>
          </p:cNvPr>
          <p:cNvSpPr>
            <a:spLocks noGrp="1"/>
          </p:cNvSpPr>
          <p:nvPr>
            <p:ph type="sldNum" sz="quarter" idx="7"/>
          </p:nvPr>
        </p:nvSpPr>
        <p:spPr/>
        <p:txBody>
          <a:bodyPr/>
          <a:lstStyle/>
          <a:p>
            <a:fld id="{B6F15528-21DE-4FAA-801E-634DDDAF4B2B}" type="slidenum">
              <a:rPr lang="en-US" altLang="ko-KR" smtClean="0"/>
              <a:t>7</a:t>
            </a:fld>
            <a:endParaRPr lang="en-US" altLang="ko-KR"/>
          </a:p>
        </p:txBody>
      </p:sp>
      <p:sp>
        <p:nvSpPr>
          <p:cNvPr id="9" name="TextBox 8">
            <a:extLst>
              <a:ext uri="{FF2B5EF4-FFF2-40B4-BE49-F238E27FC236}">
                <a16:creationId xmlns:a16="http://schemas.microsoft.com/office/drawing/2014/main" id="{7B9B4332-F6D1-CCCB-05B0-DFEF5E87FAFF}"/>
              </a:ext>
            </a:extLst>
          </p:cNvPr>
          <p:cNvSpPr txBox="1"/>
          <p:nvPr/>
        </p:nvSpPr>
        <p:spPr>
          <a:xfrm>
            <a:off x="1073149" y="7098854"/>
            <a:ext cx="14052651" cy="369332"/>
          </a:xfrm>
          <a:prstGeom prst="rect">
            <a:avLst/>
          </a:prstGeom>
          <a:noFill/>
        </p:spPr>
        <p:txBody>
          <a:bodyPr wrap="square">
            <a:spAutoFit/>
          </a:bodyPr>
          <a:lstStyle/>
          <a:p>
            <a:r>
              <a:rPr lang="en-US" altLang="ko-KR" b="1" dirty="0"/>
              <a:t>CART</a:t>
            </a:r>
            <a:r>
              <a:rPr lang="en-US" altLang="ko-KR" dirty="0"/>
              <a:t> stands for </a:t>
            </a:r>
            <a:r>
              <a:rPr lang="en-US" altLang="ko-KR" b="1" dirty="0"/>
              <a:t>Classification and Regression Trees</a:t>
            </a:r>
            <a:r>
              <a:rPr lang="en-US" altLang="ko-KR" dirty="0"/>
              <a:t>, a machine learning algorithm used for both classification and regression tasks.</a:t>
            </a:r>
            <a:endParaRPr lang="ko-KR"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43510" rIns="0" bIns="0" rtlCol="0">
            <a:spAutoFit/>
          </a:bodyPr>
          <a:lstStyle/>
          <a:p>
            <a:pPr marL="1824355" marR="1755139" algn="ctr">
              <a:lnSpc>
                <a:spcPts val="6770"/>
              </a:lnSpc>
              <a:spcBef>
                <a:spcPts val="1130"/>
              </a:spcBef>
            </a:pPr>
            <a:r>
              <a:rPr spc="-315" dirty="0"/>
              <a:t>Classification-</a:t>
            </a:r>
            <a:r>
              <a:rPr spc="-705" dirty="0"/>
              <a:t>T</a:t>
            </a:r>
            <a:r>
              <a:rPr spc="-490" dirty="0"/>
              <a:t>r</a:t>
            </a:r>
            <a:r>
              <a:rPr spc="-360" dirty="0"/>
              <a:t>e</a:t>
            </a:r>
            <a:r>
              <a:rPr spc="-185" dirty="0"/>
              <a:t>e</a:t>
            </a:r>
            <a:r>
              <a:rPr spc="-434" dirty="0"/>
              <a:t> </a:t>
            </a:r>
            <a:r>
              <a:rPr spc="-390" dirty="0"/>
              <a:t>Learning</a:t>
            </a:r>
          </a:p>
          <a:p>
            <a:pPr algn="ctr">
              <a:lnSpc>
                <a:spcPct val="100000"/>
              </a:lnSpc>
              <a:spcBef>
                <a:spcPts val="910"/>
              </a:spcBef>
              <a:tabLst>
                <a:tab pos="1779270" algn="l"/>
                <a:tab pos="3679825" algn="l"/>
                <a:tab pos="4699635" algn="l"/>
                <a:tab pos="6979920" algn="l"/>
                <a:tab pos="8555990" algn="l"/>
                <a:tab pos="9057640" algn="l"/>
              </a:tabLst>
            </a:pPr>
            <a:r>
              <a:rPr sz="2250" spc="60" dirty="0"/>
              <a:t>M</a:t>
            </a:r>
            <a:r>
              <a:rPr sz="2250" spc="-335" dirty="0"/>
              <a:t> </a:t>
            </a:r>
            <a:r>
              <a:rPr sz="2250" spc="270" dirty="0"/>
              <a:t>AC</a:t>
            </a:r>
            <a:r>
              <a:rPr sz="2250" spc="-335" dirty="0"/>
              <a:t> </a:t>
            </a:r>
            <a:r>
              <a:rPr sz="2250" spc="-60" dirty="0"/>
              <a:t>H</a:t>
            </a:r>
            <a:r>
              <a:rPr sz="2250" spc="-335" dirty="0"/>
              <a:t> </a:t>
            </a:r>
            <a:r>
              <a:rPr sz="2250" spc="-470" dirty="0"/>
              <a:t>I</a:t>
            </a:r>
            <a:r>
              <a:rPr sz="2250" spc="-335" dirty="0"/>
              <a:t> </a:t>
            </a:r>
            <a:r>
              <a:rPr sz="2250" spc="-60" dirty="0"/>
              <a:t>N</a:t>
            </a:r>
            <a:r>
              <a:rPr sz="2250" spc="-335" dirty="0"/>
              <a:t> </a:t>
            </a:r>
            <a:r>
              <a:rPr sz="2250" spc="-50" dirty="0"/>
              <a:t>E</a:t>
            </a:r>
            <a:r>
              <a:rPr sz="2250" dirty="0"/>
              <a:t>	</a:t>
            </a:r>
            <a:r>
              <a:rPr sz="2250" spc="-100" dirty="0"/>
              <a:t>L</a:t>
            </a:r>
            <a:r>
              <a:rPr sz="2250" spc="-335" dirty="0"/>
              <a:t> </a:t>
            </a:r>
            <a:r>
              <a:rPr sz="2250" dirty="0"/>
              <a:t>E</a:t>
            </a:r>
            <a:r>
              <a:rPr sz="2250" spc="-330" dirty="0"/>
              <a:t> </a:t>
            </a:r>
            <a:r>
              <a:rPr sz="2250" spc="60" dirty="0"/>
              <a:t>A</a:t>
            </a:r>
            <a:r>
              <a:rPr sz="2250" spc="-335" dirty="0"/>
              <a:t> </a:t>
            </a:r>
            <a:r>
              <a:rPr sz="2250" spc="-254" dirty="0"/>
              <a:t>R</a:t>
            </a:r>
            <a:r>
              <a:rPr sz="2250" spc="-330" dirty="0"/>
              <a:t> </a:t>
            </a:r>
            <a:r>
              <a:rPr sz="2250" spc="-60" dirty="0"/>
              <a:t>N</a:t>
            </a:r>
            <a:r>
              <a:rPr sz="2250" spc="-335" dirty="0"/>
              <a:t> </a:t>
            </a:r>
            <a:r>
              <a:rPr sz="2250" spc="-470" dirty="0"/>
              <a:t>I</a:t>
            </a:r>
            <a:r>
              <a:rPr sz="2250" spc="-330" dirty="0"/>
              <a:t> </a:t>
            </a:r>
            <a:r>
              <a:rPr sz="2250" spc="-60" dirty="0"/>
              <a:t>N</a:t>
            </a:r>
            <a:r>
              <a:rPr sz="2250" spc="-335" dirty="0"/>
              <a:t> </a:t>
            </a:r>
            <a:r>
              <a:rPr sz="2250" spc="30" dirty="0"/>
              <a:t>G</a:t>
            </a:r>
            <a:r>
              <a:rPr sz="2250" dirty="0"/>
              <a:t>	</a:t>
            </a:r>
            <a:r>
              <a:rPr sz="2250" spc="-170" dirty="0"/>
              <a:t>W</a:t>
            </a:r>
            <a:r>
              <a:rPr sz="2250" spc="-335" dirty="0"/>
              <a:t> </a:t>
            </a:r>
            <a:r>
              <a:rPr sz="2250" spc="-470" dirty="0"/>
              <a:t>I</a:t>
            </a:r>
            <a:r>
              <a:rPr sz="2250" spc="-335" dirty="0"/>
              <a:t> </a:t>
            </a:r>
            <a:r>
              <a:rPr sz="2250" spc="-90" dirty="0"/>
              <a:t>T</a:t>
            </a:r>
            <a:r>
              <a:rPr sz="2250" spc="-335" dirty="0"/>
              <a:t> </a:t>
            </a:r>
            <a:r>
              <a:rPr sz="2250" spc="-50" dirty="0"/>
              <a:t>H</a:t>
            </a:r>
            <a:r>
              <a:rPr sz="2250" dirty="0"/>
              <a:t>	</a:t>
            </a:r>
            <a:r>
              <a:rPr sz="2250" spc="-90" dirty="0"/>
              <a:t>T</a:t>
            </a:r>
            <a:r>
              <a:rPr sz="2250" spc="-335" dirty="0"/>
              <a:t> </a:t>
            </a:r>
            <a:r>
              <a:rPr sz="2250" spc="-254" dirty="0"/>
              <a:t>R</a:t>
            </a:r>
            <a:r>
              <a:rPr sz="2250" spc="-330" dirty="0"/>
              <a:t> </a:t>
            </a:r>
            <a:r>
              <a:rPr sz="2250" dirty="0"/>
              <a:t>E</a:t>
            </a:r>
            <a:r>
              <a:rPr sz="2250" spc="-330" dirty="0"/>
              <a:t> </a:t>
            </a:r>
            <a:r>
              <a:rPr sz="2250" dirty="0"/>
              <a:t>E</a:t>
            </a:r>
            <a:r>
              <a:rPr sz="2250" spc="-330" dirty="0"/>
              <a:t> </a:t>
            </a:r>
            <a:r>
              <a:rPr sz="2250" spc="-185" dirty="0"/>
              <a:t>-</a:t>
            </a:r>
            <a:r>
              <a:rPr sz="2250" spc="-330" dirty="0"/>
              <a:t> </a:t>
            </a:r>
            <a:r>
              <a:rPr sz="2250" spc="-100" dirty="0"/>
              <a:t>B</a:t>
            </a:r>
            <a:r>
              <a:rPr sz="2250" spc="-330" dirty="0"/>
              <a:t> </a:t>
            </a:r>
            <a:r>
              <a:rPr sz="2250" spc="60" dirty="0"/>
              <a:t>A</a:t>
            </a:r>
            <a:r>
              <a:rPr sz="2250" spc="-350" dirty="0"/>
              <a:t> </a:t>
            </a:r>
            <a:r>
              <a:rPr sz="2250" spc="-150" dirty="0"/>
              <a:t>S</a:t>
            </a:r>
            <a:r>
              <a:rPr sz="2250" spc="-330" dirty="0"/>
              <a:t> </a:t>
            </a:r>
            <a:r>
              <a:rPr sz="2250" dirty="0"/>
              <a:t>E</a:t>
            </a:r>
            <a:r>
              <a:rPr sz="2250" spc="-335" dirty="0"/>
              <a:t> </a:t>
            </a:r>
            <a:r>
              <a:rPr sz="2250" spc="-50" dirty="0"/>
              <a:t>D</a:t>
            </a:r>
            <a:r>
              <a:rPr sz="2250" dirty="0"/>
              <a:t>	</a:t>
            </a:r>
            <a:r>
              <a:rPr sz="2250" spc="60" dirty="0"/>
              <a:t>M</a:t>
            </a:r>
            <a:r>
              <a:rPr sz="2250" spc="-335" dirty="0"/>
              <a:t> </a:t>
            </a:r>
            <a:r>
              <a:rPr sz="2250" spc="65" dirty="0"/>
              <a:t>O</a:t>
            </a:r>
            <a:r>
              <a:rPr sz="2250" spc="-335" dirty="0"/>
              <a:t> </a:t>
            </a:r>
            <a:r>
              <a:rPr sz="2250" spc="-25" dirty="0"/>
              <a:t>D</a:t>
            </a:r>
            <a:r>
              <a:rPr sz="2250" spc="-330" dirty="0"/>
              <a:t> </a:t>
            </a:r>
            <a:r>
              <a:rPr sz="2250" dirty="0"/>
              <a:t>E</a:t>
            </a:r>
            <a:r>
              <a:rPr sz="2250" spc="-335" dirty="0"/>
              <a:t> </a:t>
            </a:r>
            <a:r>
              <a:rPr sz="2250" spc="-100" dirty="0"/>
              <a:t>L</a:t>
            </a:r>
            <a:r>
              <a:rPr sz="2250" spc="-330" dirty="0"/>
              <a:t> </a:t>
            </a:r>
            <a:r>
              <a:rPr sz="2250" spc="-50" dirty="0"/>
              <a:t>S</a:t>
            </a:r>
            <a:r>
              <a:rPr sz="2250" dirty="0"/>
              <a:t>	</a:t>
            </a:r>
            <a:r>
              <a:rPr sz="2250" spc="-470" dirty="0"/>
              <a:t>I</a:t>
            </a:r>
            <a:r>
              <a:rPr sz="2250" spc="-340" dirty="0"/>
              <a:t> </a:t>
            </a:r>
            <a:r>
              <a:rPr sz="2250" spc="-50" dirty="0"/>
              <a:t>N</a:t>
            </a:r>
            <a:r>
              <a:rPr sz="2250" dirty="0"/>
              <a:t>	</a:t>
            </a:r>
            <a:r>
              <a:rPr sz="2250" spc="-95" dirty="0"/>
              <a:t>P</a:t>
            </a:r>
            <a:r>
              <a:rPr sz="2250" spc="-335" dirty="0"/>
              <a:t> </a:t>
            </a:r>
            <a:r>
              <a:rPr sz="2250" spc="-25" dirty="0"/>
              <a:t>Y</a:t>
            </a:r>
            <a:r>
              <a:rPr sz="2250" spc="-335" dirty="0"/>
              <a:t> </a:t>
            </a:r>
            <a:r>
              <a:rPr sz="2250" spc="-90" dirty="0"/>
              <a:t>T</a:t>
            </a:r>
            <a:r>
              <a:rPr sz="2250" spc="-330" dirty="0"/>
              <a:t> </a:t>
            </a:r>
            <a:r>
              <a:rPr sz="2250" spc="-60" dirty="0"/>
              <a:t>H</a:t>
            </a:r>
            <a:r>
              <a:rPr sz="2250" spc="-335" dirty="0"/>
              <a:t> </a:t>
            </a:r>
            <a:r>
              <a:rPr sz="2250" spc="65" dirty="0"/>
              <a:t>O</a:t>
            </a:r>
            <a:r>
              <a:rPr sz="2250" spc="-330" dirty="0"/>
              <a:t> </a:t>
            </a:r>
            <a:r>
              <a:rPr sz="2250" spc="-50" dirty="0"/>
              <a:t>N</a:t>
            </a:r>
            <a:endParaRPr sz="2250"/>
          </a:p>
        </p:txBody>
      </p:sp>
      <p:sp>
        <p:nvSpPr>
          <p:cNvPr id="7" name="object 7"/>
          <p:cNvSpPr txBox="1"/>
          <p:nvPr/>
        </p:nvSpPr>
        <p:spPr>
          <a:xfrm>
            <a:off x="314826" y="6185734"/>
            <a:ext cx="1898650" cy="885190"/>
          </a:xfrm>
          <a:prstGeom prst="rect">
            <a:avLst/>
          </a:prstGeom>
        </p:spPr>
        <p:txBody>
          <a:bodyPr vert="horz" wrap="square" lIns="0" tIns="81915" rIns="0" bIns="0" rtlCol="0">
            <a:spAutoFit/>
          </a:bodyPr>
          <a:lstStyle/>
          <a:p>
            <a:pPr marL="12700">
              <a:lnSpc>
                <a:spcPct val="100000"/>
              </a:lnSpc>
              <a:spcBef>
                <a:spcPts val="645"/>
              </a:spcBef>
            </a:pPr>
            <a:r>
              <a:rPr sz="2550" b="1" spc="-10" dirty="0">
                <a:solidFill>
                  <a:srgbClr val="FFFFFF"/>
                </a:solidFill>
                <a:latin typeface="Tahoma"/>
                <a:cs typeface="Tahoma"/>
              </a:rPr>
              <a:t>Elie</a:t>
            </a:r>
            <a:r>
              <a:rPr sz="2550" b="1" spc="-175" dirty="0">
                <a:solidFill>
                  <a:srgbClr val="FFFFFF"/>
                </a:solidFill>
                <a:latin typeface="Tahoma"/>
                <a:cs typeface="Tahoma"/>
              </a:rPr>
              <a:t> </a:t>
            </a:r>
            <a:r>
              <a:rPr sz="2550" b="1" spc="-20" dirty="0">
                <a:solidFill>
                  <a:srgbClr val="FFFFFF"/>
                </a:solidFill>
                <a:latin typeface="Tahoma"/>
                <a:cs typeface="Tahoma"/>
              </a:rPr>
              <a:t>Kawerk</a:t>
            </a:r>
            <a:endParaRPr sz="2550">
              <a:latin typeface="Tahoma"/>
              <a:cs typeface="Tahoma"/>
            </a:endParaRPr>
          </a:p>
          <a:p>
            <a:pPr marL="12700">
              <a:lnSpc>
                <a:spcPct val="100000"/>
              </a:lnSpc>
              <a:spcBef>
                <a:spcPts val="459"/>
              </a:spcBef>
            </a:pPr>
            <a:r>
              <a:rPr sz="2250" spc="135" dirty="0">
                <a:solidFill>
                  <a:srgbClr val="FFFFFF"/>
                </a:solidFill>
                <a:latin typeface="Tahoma"/>
                <a:cs typeface="Tahoma"/>
              </a:rPr>
              <a:t>Data</a:t>
            </a:r>
            <a:r>
              <a:rPr sz="2250" spc="-45" dirty="0">
                <a:solidFill>
                  <a:srgbClr val="FFFFFF"/>
                </a:solidFill>
                <a:latin typeface="Tahoma"/>
                <a:cs typeface="Tahoma"/>
              </a:rPr>
              <a:t> </a:t>
            </a:r>
            <a:r>
              <a:rPr sz="2250" spc="55" dirty="0">
                <a:solidFill>
                  <a:srgbClr val="FFFFFF"/>
                </a:solidFill>
                <a:latin typeface="Tahoma"/>
                <a:cs typeface="Tahoma"/>
              </a:rPr>
              <a:t>Scientist</a:t>
            </a:r>
            <a:endParaRPr sz="2250">
              <a:latin typeface="Tahoma"/>
              <a:cs typeface="Tahoma"/>
            </a:endParaRPr>
          </a:p>
        </p:txBody>
      </p:sp>
      <p:sp>
        <p:nvSpPr>
          <p:cNvPr id="10" name="슬라이드 번호 개체 틀 9">
            <a:extLst>
              <a:ext uri="{FF2B5EF4-FFF2-40B4-BE49-F238E27FC236}">
                <a16:creationId xmlns:a16="http://schemas.microsoft.com/office/drawing/2014/main" id="{DA2DAE3B-364F-3E29-59AF-36C8196743A0}"/>
              </a:ext>
            </a:extLst>
          </p:cNvPr>
          <p:cNvSpPr>
            <a:spLocks noGrp="1"/>
          </p:cNvSpPr>
          <p:nvPr>
            <p:ph type="sldNum" sz="quarter" idx="7"/>
          </p:nvPr>
        </p:nvSpPr>
        <p:spPr/>
        <p:txBody>
          <a:bodyPr/>
          <a:lstStyle/>
          <a:p>
            <a:fld id="{B6F15528-21DE-4FAA-801E-634DDDAF4B2B}" type="slidenum">
              <a:rPr lang="en-US" altLang="ko-KR" smtClean="0"/>
              <a:t>8</a:t>
            </a:fld>
            <a:endParaRPr lang="en-US" altLang="ko-K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260" dirty="0"/>
              <a:t>Building</a:t>
            </a:r>
            <a:r>
              <a:rPr spc="-145" dirty="0"/>
              <a:t> </a:t>
            </a:r>
            <a:r>
              <a:rPr spc="-204" dirty="0"/>
              <a:t>Blocks</a:t>
            </a:r>
            <a:r>
              <a:rPr spc="-145" dirty="0"/>
              <a:t> </a:t>
            </a:r>
            <a:r>
              <a:rPr spc="-90" dirty="0"/>
              <a:t>of</a:t>
            </a:r>
            <a:r>
              <a:rPr spc="-140" dirty="0"/>
              <a:t> </a:t>
            </a:r>
            <a:r>
              <a:rPr spc="50" dirty="0"/>
              <a:t>a</a:t>
            </a:r>
            <a:r>
              <a:rPr spc="-145" dirty="0"/>
              <a:t> </a:t>
            </a:r>
            <a:r>
              <a:rPr spc="-245" dirty="0"/>
              <a:t>Decision-</a:t>
            </a:r>
            <a:r>
              <a:rPr spc="-280" dirty="0"/>
              <a:t>Tree</a:t>
            </a:r>
          </a:p>
        </p:txBody>
      </p:sp>
      <p:pic>
        <p:nvPicPr>
          <p:cNvPr id="3" name="object 3"/>
          <p:cNvPicPr/>
          <p:nvPr/>
        </p:nvPicPr>
        <p:blipFill>
          <a:blip r:embed="rId2" cstate="print"/>
          <a:stretch>
            <a:fillRect/>
          </a:stretch>
        </p:blipFill>
        <p:spPr>
          <a:xfrm>
            <a:off x="511759" y="1351045"/>
            <a:ext cx="102352" cy="102351"/>
          </a:xfrm>
          <a:prstGeom prst="rect">
            <a:avLst/>
          </a:prstGeom>
        </p:spPr>
      </p:pic>
      <p:sp>
        <p:nvSpPr>
          <p:cNvPr id="4" name="object 4"/>
          <p:cNvSpPr txBox="1"/>
          <p:nvPr/>
        </p:nvSpPr>
        <p:spPr>
          <a:xfrm>
            <a:off x="847056" y="1174582"/>
            <a:ext cx="9888855" cy="1073785"/>
          </a:xfrm>
          <a:prstGeom prst="rect">
            <a:avLst/>
          </a:prstGeom>
        </p:spPr>
        <p:txBody>
          <a:bodyPr vert="horz" wrap="square" lIns="0" tIns="15875" rIns="0" bIns="0" rtlCol="0">
            <a:spAutoFit/>
          </a:bodyPr>
          <a:lstStyle/>
          <a:p>
            <a:pPr marL="12700">
              <a:lnSpc>
                <a:spcPct val="100000"/>
              </a:lnSpc>
              <a:spcBef>
                <a:spcPts val="125"/>
              </a:spcBef>
            </a:pPr>
            <a:r>
              <a:rPr sz="2550" b="1" spc="-85" dirty="0">
                <a:solidFill>
                  <a:srgbClr val="04182D"/>
                </a:solidFill>
                <a:latin typeface="Tahoma"/>
                <a:cs typeface="Tahoma"/>
              </a:rPr>
              <a:t>Decision-</a:t>
            </a:r>
            <a:r>
              <a:rPr sz="2550" b="1" spc="-130" dirty="0">
                <a:solidFill>
                  <a:srgbClr val="04182D"/>
                </a:solidFill>
                <a:latin typeface="Tahoma"/>
                <a:cs typeface="Tahoma"/>
              </a:rPr>
              <a:t>Tree</a:t>
            </a:r>
            <a:r>
              <a:rPr sz="2550" spc="-130" dirty="0">
                <a:solidFill>
                  <a:srgbClr val="04182D"/>
                </a:solidFill>
                <a:latin typeface="Tahoma"/>
                <a:cs typeface="Tahoma"/>
              </a:rPr>
              <a:t>:</a:t>
            </a:r>
            <a:r>
              <a:rPr sz="2550" spc="-35" dirty="0">
                <a:solidFill>
                  <a:srgbClr val="04182D"/>
                </a:solidFill>
                <a:latin typeface="Tahoma"/>
                <a:cs typeface="Tahoma"/>
              </a:rPr>
              <a:t> </a:t>
            </a:r>
            <a:r>
              <a:rPr sz="2550" spc="155" dirty="0">
                <a:solidFill>
                  <a:srgbClr val="04182D"/>
                </a:solidFill>
                <a:latin typeface="Tahoma"/>
                <a:cs typeface="Tahoma"/>
              </a:rPr>
              <a:t>data</a:t>
            </a:r>
            <a:r>
              <a:rPr sz="2550" spc="-30" dirty="0">
                <a:solidFill>
                  <a:srgbClr val="04182D"/>
                </a:solidFill>
                <a:latin typeface="Tahoma"/>
                <a:cs typeface="Tahoma"/>
              </a:rPr>
              <a:t> </a:t>
            </a:r>
            <a:r>
              <a:rPr sz="2550" spc="75" dirty="0">
                <a:solidFill>
                  <a:srgbClr val="04182D"/>
                </a:solidFill>
                <a:latin typeface="Tahoma"/>
                <a:cs typeface="Tahoma"/>
              </a:rPr>
              <a:t>structure</a:t>
            </a:r>
            <a:r>
              <a:rPr sz="2550" spc="-35" dirty="0">
                <a:solidFill>
                  <a:srgbClr val="04182D"/>
                </a:solidFill>
                <a:latin typeface="Tahoma"/>
                <a:cs typeface="Tahoma"/>
              </a:rPr>
              <a:t> </a:t>
            </a:r>
            <a:r>
              <a:rPr sz="2550" spc="90" dirty="0">
                <a:solidFill>
                  <a:srgbClr val="04182D"/>
                </a:solidFill>
                <a:latin typeface="Tahoma"/>
                <a:cs typeface="Tahoma"/>
              </a:rPr>
              <a:t>consisting</a:t>
            </a:r>
            <a:r>
              <a:rPr sz="2550" spc="-30" dirty="0">
                <a:solidFill>
                  <a:srgbClr val="04182D"/>
                </a:solidFill>
                <a:latin typeface="Tahoma"/>
                <a:cs typeface="Tahoma"/>
              </a:rPr>
              <a:t> </a:t>
            </a:r>
            <a:r>
              <a:rPr sz="2550" spc="114" dirty="0">
                <a:solidFill>
                  <a:srgbClr val="04182D"/>
                </a:solidFill>
                <a:latin typeface="Tahoma"/>
                <a:cs typeface="Tahoma"/>
              </a:rPr>
              <a:t>of</a:t>
            </a:r>
            <a:r>
              <a:rPr sz="2550" spc="-30" dirty="0">
                <a:solidFill>
                  <a:srgbClr val="04182D"/>
                </a:solidFill>
                <a:latin typeface="Tahoma"/>
                <a:cs typeface="Tahoma"/>
              </a:rPr>
              <a:t> </a:t>
            </a:r>
            <a:r>
              <a:rPr sz="2550" spc="225" dirty="0">
                <a:solidFill>
                  <a:srgbClr val="04182D"/>
                </a:solidFill>
                <a:latin typeface="Tahoma"/>
                <a:cs typeface="Tahoma"/>
              </a:rPr>
              <a:t>a</a:t>
            </a:r>
            <a:r>
              <a:rPr sz="2550" spc="-35" dirty="0">
                <a:solidFill>
                  <a:srgbClr val="04182D"/>
                </a:solidFill>
                <a:latin typeface="Tahoma"/>
                <a:cs typeface="Tahoma"/>
              </a:rPr>
              <a:t> </a:t>
            </a:r>
            <a:r>
              <a:rPr sz="2550" spc="100" dirty="0">
                <a:solidFill>
                  <a:srgbClr val="04182D"/>
                </a:solidFill>
                <a:latin typeface="Tahoma"/>
                <a:cs typeface="Tahoma"/>
              </a:rPr>
              <a:t>hierarchy</a:t>
            </a:r>
            <a:r>
              <a:rPr sz="2550" spc="-30" dirty="0">
                <a:solidFill>
                  <a:srgbClr val="04182D"/>
                </a:solidFill>
                <a:latin typeface="Tahoma"/>
                <a:cs typeface="Tahoma"/>
              </a:rPr>
              <a:t> </a:t>
            </a:r>
            <a:r>
              <a:rPr sz="2550" spc="114" dirty="0">
                <a:solidFill>
                  <a:srgbClr val="04182D"/>
                </a:solidFill>
                <a:latin typeface="Tahoma"/>
                <a:cs typeface="Tahoma"/>
              </a:rPr>
              <a:t>of</a:t>
            </a:r>
            <a:r>
              <a:rPr sz="2550" spc="-30" dirty="0">
                <a:solidFill>
                  <a:srgbClr val="04182D"/>
                </a:solidFill>
                <a:latin typeface="Tahoma"/>
                <a:cs typeface="Tahoma"/>
              </a:rPr>
              <a:t> </a:t>
            </a:r>
            <a:r>
              <a:rPr sz="2550" spc="50" dirty="0">
                <a:solidFill>
                  <a:srgbClr val="04182D"/>
                </a:solidFill>
                <a:latin typeface="Tahoma"/>
                <a:cs typeface="Tahoma"/>
              </a:rPr>
              <a:t>nodes.</a:t>
            </a:r>
            <a:endParaRPr sz="2550">
              <a:latin typeface="Tahoma"/>
              <a:cs typeface="Tahoma"/>
            </a:endParaRPr>
          </a:p>
          <a:p>
            <a:pPr marL="12700">
              <a:lnSpc>
                <a:spcPct val="100000"/>
              </a:lnSpc>
              <a:spcBef>
                <a:spcPts val="2100"/>
              </a:spcBef>
            </a:pPr>
            <a:r>
              <a:rPr sz="2550" b="1" spc="-80" dirty="0">
                <a:solidFill>
                  <a:srgbClr val="04182D"/>
                </a:solidFill>
                <a:latin typeface="Tahoma"/>
                <a:cs typeface="Tahoma"/>
              </a:rPr>
              <a:t>Node</a:t>
            </a:r>
            <a:r>
              <a:rPr sz="2550" spc="-80" dirty="0">
                <a:solidFill>
                  <a:srgbClr val="04182D"/>
                </a:solidFill>
                <a:latin typeface="Tahoma"/>
                <a:cs typeface="Tahoma"/>
              </a:rPr>
              <a:t>:</a:t>
            </a:r>
            <a:r>
              <a:rPr sz="2550" spc="-65" dirty="0">
                <a:solidFill>
                  <a:srgbClr val="04182D"/>
                </a:solidFill>
                <a:latin typeface="Tahoma"/>
                <a:cs typeface="Tahoma"/>
              </a:rPr>
              <a:t> </a:t>
            </a:r>
            <a:r>
              <a:rPr sz="2550" spc="85" dirty="0">
                <a:solidFill>
                  <a:srgbClr val="04182D"/>
                </a:solidFill>
                <a:latin typeface="Tahoma"/>
                <a:cs typeface="Tahoma"/>
              </a:rPr>
              <a:t>question</a:t>
            </a:r>
            <a:r>
              <a:rPr sz="2550" spc="-60" dirty="0">
                <a:solidFill>
                  <a:srgbClr val="04182D"/>
                </a:solidFill>
                <a:latin typeface="Tahoma"/>
                <a:cs typeface="Tahoma"/>
              </a:rPr>
              <a:t> </a:t>
            </a:r>
            <a:r>
              <a:rPr sz="2550" spc="55" dirty="0">
                <a:solidFill>
                  <a:srgbClr val="04182D"/>
                </a:solidFill>
                <a:latin typeface="Tahoma"/>
                <a:cs typeface="Tahoma"/>
              </a:rPr>
              <a:t>or</a:t>
            </a:r>
            <a:r>
              <a:rPr sz="2550" spc="-65" dirty="0">
                <a:solidFill>
                  <a:srgbClr val="04182D"/>
                </a:solidFill>
                <a:latin typeface="Tahoma"/>
                <a:cs typeface="Tahoma"/>
              </a:rPr>
              <a:t> </a:t>
            </a:r>
            <a:r>
              <a:rPr sz="2550" spc="65" dirty="0">
                <a:solidFill>
                  <a:srgbClr val="04182D"/>
                </a:solidFill>
                <a:latin typeface="Tahoma"/>
                <a:cs typeface="Tahoma"/>
              </a:rPr>
              <a:t>prediction.</a:t>
            </a:r>
            <a:endParaRPr sz="2550">
              <a:latin typeface="Tahoma"/>
              <a:cs typeface="Tahoma"/>
            </a:endParaRPr>
          </a:p>
        </p:txBody>
      </p:sp>
      <p:pic>
        <p:nvPicPr>
          <p:cNvPr id="5" name="object 5"/>
          <p:cNvPicPr/>
          <p:nvPr/>
        </p:nvPicPr>
        <p:blipFill>
          <a:blip r:embed="rId3" cstate="print"/>
          <a:stretch>
            <a:fillRect/>
          </a:stretch>
        </p:blipFill>
        <p:spPr>
          <a:xfrm>
            <a:off x="511759" y="2006098"/>
            <a:ext cx="102352" cy="102351"/>
          </a:xfrm>
          <a:prstGeom prst="rect">
            <a:avLst/>
          </a:prstGeom>
        </p:spPr>
      </p:pic>
      <p:sp>
        <p:nvSpPr>
          <p:cNvPr id="9" name="슬라이드 번호 개체 틀 8">
            <a:extLst>
              <a:ext uri="{FF2B5EF4-FFF2-40B4-BE49-F238E27FC236}">
                <a16:creationId xmlns:a16="http://schemas.microsoft.com/office/drawing/2014/main" id="{0C440ABD-E7A3-DC55-5777-7B913F8E6B4D}"/>
              </a:ext>
            </a:extLst>
          </p:cNvPr>
          <p:cNvSpPr>
            <a:spLocks noGrp="1"/>
          </p:cNvSpPr>
          <p:nvPr>
            <p:ph type="sldNum" sz="quarter" idx="7"/>
          </p:nvPr>
        </p:nvSpPr>
        <p:spPr/>
        <p:txBody>
          <a:bodyPr/>
          <a:lstStyle/>
          <a:p>
            <a:fld id="{B6F15528-21DE-4FAA-801E-634DDDAF4B2B}" type="slidenum">
              <a:rPr lang="en-US" altLang="ko-KR" smtClean="0"/>
              <a:t>9</a:t>
            </a:fld>
            <a:endParaRPr lang="en-US" altLang="ko-K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1180</TotalTime>
  <Words>1527</Words>
  <Application>Microsoft Office PowerPoint</Application>
  <PresentationFormat>사용자 지정</PresentationFormat>
  <Paragraphs>145</Paragraphs>
  <Slides>24</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24</vt:i4>
      </vt:variant>
    </vt:vector>
  </HeadingPairs>
  <TitlesOfParts>
    <vt:vector size="31" baseType="lpstr">
      <vt:lpstr>맑은 고딕</vt:lpstr>
      <vt:lpstr>Arial</vt:lpstr>
      <vt:lpstr>Book Antiqua</vt:lpstr>
      <vt:lpstr>Courier New</vt:lpstr>
      <vt:lpstr>Georgia</vt:lpstr>
      <vt:lpstr>Tahoma</vt:lpstr>
      <vt:lpstr>Office Theme</vt:lpstr>
      <vt:lpstr>PowerPoint 프레젠테이션</vt:lpstr>
      <vt:lpstr>Classification-tree</vt:lpstr>
      <vt:lpstr>Breast Cancer Dataset in 2D</vt:lpstr>
      <vt:lpstr>Decision-tree Diagram</vt:lpstr>
      <vt:lpstr>Classification-tree in scikit-learn</vt:lpstr>
      <vt:lpstr>Decision Regions Decision region: region in the feature space where all instances are assigned to one class label.</vt:lpstr>
      <vt:lpstr>Decision Regions: CART vs. Linear Model</vt:lpstr>
      <vt:lpstr>PowerPoint 프레젠테이션</vt:lpstr>
      <vt:lpstr>Building Blocks of a Decision-Tree</vt:lpstr>
      <vt:lpstr>Building Blocks of a Decision-Tree</vt:lpstr>
      <vt:lpstr>Prediction</vt:lpstr>
      <vt:lpstr>Information Gain (IG)</vt:lpstr>
      <vt:lpstr>Information Gain (IG)</vt:lpstr>
      <vt:lpstr>Classification-Tree Learning</vt:lpstr>
      <vt:lpstr>PowerPoint 프레젠테이션</vt:lpstr>
      <vt:lpstr>Information Criterion in scikit-learn</vt:lpstr>
      <vt:lpstr>PowerPoint 프레젠테이션</vt:lpstr>
      <vt:lpstr>Auto-mpg Dataset</vt:lpstr>
      <vt:lpstr>Auto-mpg with one feature</vt:lpstr>
      <vt:lpstr>Regression-Tree in scikit-learn</vt:lpstr>
      <vt:lpstr>Regression-Tree in scikit-learn</vt:lpstr>
      <vt:lpstr>Information Criterion for Regression-Tree</vt:lpstr>
      <vt:lpstr>Prediction</vt:lpstr>
      <vt:lpstr>Linear Regression vs. Regression-Tree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Woojin Paik</cp:lastModifiedBy>
  <cp:revision>11</cp:revision>
  <dcterms:created xsi:type="dcterms:W3CDTF">2024-12-31T14:22:18Z</dcterms:created>
  <dcterms:modified xsi:type="dcterms:W3CDTF">2025-01-01T10:03:03Z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2024-08-27T00:00:00Z</vt:filetime>
  </property>
  <property fmtid="{D5CDD505-2E9C-101B-9397-08002B2CF9AE}" pid="3" name="Creator">
    <vt:lpwstr>Chromium</vt:lpwstr>
  </property>
  <property fmtid="{D5CDD505-2E9C-101B-9397-08002B2CF9AE}" pid="4" name="LastSaved">
    <vt:filetime>2024-12-31T00:00:00Z</vt:filetime>
  </property>
  <property fmtid="{D5CDD505-2E9C-101B-9397-08002B2CF9AE}" pid="5" name="Producer">
    <vt:lpwstr>Skia/PDF m89</vt:lpwstr>
  </property>
</Properties>
</file>